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3004800" cy="9753600"/>
  <p:notesSz cx="6858000" cy="9144000"/>
  <p:defaultTextStyle>
    <a:lvl1pPr algn="ctr" defTabSz="584200">
      <a:defRPr sz="4200">
        <a:latin typeface="+mn-lt"/>
        <a:ea typeface="+mn-ea"/>
        <a:cs typeface="+mn-cs"/>
        <a:sym typeface="Gill Sans"/>
      </a:defRPr>
    </a:lvl1pPr>
    <a:lvl2pPr indent="342900" algn="ctr" defTabSz="584200">
      <a:defRPr sz="4200">
        <a:latin typeface="+mn-lt"/>
        <a:ea typeface="+mn-ea"/>
        <a:cs typeface="+mn-cs"/>
        <a:sym typeface="Gill Sans"/>
      </a:defRPr>
    </a:lvl2pPr>
    <a:lvl3pPr indent="685800" algn="ctr" defTabSz="584200">
      <a:defRPr sz="4200">
        <a:latin typeface="+mn-lt"/>
        <a:ea typeface="+mn-ea"/>
        <a:cs typeface="+mn-cs"/>
        <a:sym typeface="Gill Sans"/>
      </a:defRPr>
    </a:lvl3pPr>
    <a:lvl4pPr indent="1028700" algn="ctr" defTabSz="584200">
      <a:defRPr sz="4200">
        <a:latin typeface="+mn-lt"/>
        <a:ea typeface="+mn-ea"/>
        <a:cs typeface="+mn-cs"/>
        <a:sym typeface="Gill Sans"/>
      </a:defRPr>
    </a:lvl4pPr>
    <a:lvl5pPr indent="1371600" algn="ctr" defTabSz="584200">
      <a:defRPr sz="4200">
        <a:latin typeface="+mn-lt"/>
        <a:ea typeface="+mn-ea"/>
        <a:cs typeface="+mn-cs"/>
        <a:sym typeface="Gill Sans"/>
      </a:defRPr>
    </a:lvl5pPr>
    <a:lvl6pPr indent="1714500" algn="ctr" defTabSz="584200">
      <a:defRPr sz="4200">
        <a:latin typeface="+mn-lt"/>
        <a:ea typeface="+mn-ea"/>
        <a:cs typeface="+mn-cs"/>
        <a:sym typeface="Gill Sans"/>
      </a:defRPr>
    </a:lvl6pPr>
    <a:lvl7pPr indent="2057400" algn="ctr" defTabSz="584200">
      <a:defRPr sz="4200">
        <a:latin typeface="+mn-lt"/>
        <a:ea typeface="+mn-ea"/>
        <a:cs typeface="+mn-cs"/>
        <a:sym typeface="Gill Sans"/>
      </a:defRPr>
    </a:lvl7pPr>
    <a:lvl8pPr indent="2400300" algn="ctr" defTabSz="584200">
      <a:defRPr sz="4200">
        <a:latin typeface="+mn-lt"/>
        <a:ea typeface="+mn-ea"/>
        <a:cs typeface="+mn-cs"/>
        <a:sym typeface="Gill Sans"/>
      </a:defRPr>
    </a:lvl8pPr>
    <a:lvl9pPr indent="2743200" algn="ctr" defTabSz="584200">
      <a:defRPr sz="4200">
        <a:latin typeface="+mn-lt"/>
        <a:ea typeface="+mn-ea"/>
        <a:cs typeface="+mn-cs"/>
        <a:sym typeface="Gill San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8F44A2F1-9E1F-4B54-A3A2-5F16C0AD49E2}" styleName="">
    <a:tblBg/>
    <a:wholeTb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firstCol>
    <a:la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lastRow>
    <a:fir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313" autoAdjust="0"/>
  </p:normalViewPr>
  <p:slideViewPr>
    <p:cSldViewPr showGuides="1">
      <p:cViewPr>
        <p:scale>
          <a:sx n="86" d="100"/>
          <a:sy n="86" d="100"/>
        </p:scale>
        <p:origin x="-288" y="690"/>
      </p:cViewPr>
      <p:guideLst>
        <p:guide orient="horz" pos="3072"/>
        <p:guide pos="4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2" name="Shape 62"/>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63" name="Shape 63"/>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937252031"/>
      </p:ext>
    </p:extLst>
  </p:cSld>
  <p:clrMap bg1="lt1" tx1="dk1" bg2="lt2" tx2="dk2" accent1="accent1" accent2="accent2" accent3="accent3" accent4="accent4" accent5="accent5" accent6="accent6" hlink="hlink" folHlink="folHlink"/>
  <p:notesStyle>
    <a:lvl1pPr defTabSz="584200">
      <a:defRPr sz="2200">
        <a:latin typeface="Lucida Grande"/>
        <a:ea typeface="Lucida Grande"/>
        <a:cs typeface="Lucida Grande"/>
        <a:sym typeface="Lucida Grande"/>
      </a:defRPr>
    </a:lvl1pPr>
    <a:lvl2pPr indent="228600" defTabSz="584200">
      <a:defRPr sz="2200">
        <a:latin typeface="Lucida Grande"/>
        <a:ea typeface="Lucida Grande"/>
        <a:cs typeface="Lucida Grande"/>
        <a:sym typeface="Lucida Grande"/>
      </a:defRPr>
    </a:lvl2pPr>
    <a:lvl3pPr indent="457200" defTabSz="584200">
      <a:defRPr sz="2200">
        <a:latin typeface="Lucida Grande"/>
        <a:ea typeface="Lucida Grande"/>
        <a:cs typeface="Lucida Grande"/>
        <a:sym typeface="Lucida Grande"/>
      </a:defRPr>
    </a:lvl3pPr>
    <a:lvl4pPr indent="685800" defTabSz="584200">
      <a:defRPr sz="2200">
        <a:latin typeface="Lucida Grande"/>
        <a:ea typeface="Lucida Grande"/>
        <a:cs typeface="Lucida Grande"/>
        <a:sym typeface="Lucida Grande"/>
      </a:defRPr>
    </a:lvl4pPr>
    <a:lvl5pPr indent="914400" defTabSz="584200">
      <a:defRPr sz="2200">
        <a:latin typeface="Lucida Grande"/>
        <a:ea typeface="Lucida Grande"/>
        <a:cs typeface="Lucida Grande"/>
        <a:sym typeface="Lucida Grande"/>
      </a:defRPr>
    </a:lvl5pPr>
    <a:lvl6pPr indent="1143000" defTabSz="584200">
      <a:defRPr sz="2200">
        <a:latin typeface="Lucida Grande"/>
        <a:ea typeface="Lucida Grande"/>
        <a:cs typeface="Lucida Grande"/>
        <a:sym typeface="Lucida Grande"/>
      </a:defRPr>
    </a:lvl6pPr>
    <a:lvl7pPr indent="1371600" defTabSz="584200">
      <a:defRPr sz="2200">
        <a:latin typeface="Lucida Grande"/>
        <a:ea typeface="Lucida Grande"/>
        <a:cs typeface="Lucida Grande"/>
        <a:sym typeface="Lucida Grande"/>
      </a:defRPr>
    </a:lvl7pPr>
    <a:lvl8pPr indent="1600200" defTabSz="584200">
      <a:defRPr sz="2200">
        <a:latin typeface="Lucida Grande"/>
        <a:ea typeface="Lucida Grande"/>
        <a:cs typeface="Lucida Grande"/>
        <a:sym typeface="Lucida Grande"/>
      </a:defRPr>
    </a:lvl8pPr>
    <a:lvl9pPr indent="1828800" defTabSz="584200">
      <a:defRPr sz="22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Shape 90"/>
          <p:cNvSpPr>
            <a:spLocks noGrp="1" noRot="1" noChangeAspect="1"/>
          </p:cNvSpPr>
          <p:nvPr>
            <p:ph type="sldImg"/>
          </p:nvPr>
        </p:nvSpPr>
        <p:spPr>
          <a:prstGeom prst="rect">
            <a:avLst/>
          </a:prstGeom>
        </p:spPr>
        <p:txBody>
          <a:bodyPr/>
          <a:lstStyle/>
          <a:p>
            <a:pPr lvl="0"/>
            <a:endParaRPr/>
          </a:p>
        </p:txBody>
      </p:sp>
      <p:sp>
        <p:nvSpPr>
          <p:cNvPr id="91" name="Shape 91"/>
          <p:cNvSpPr>
            <a:spLocks noGrp="1"/>
          </p:cNvSpPr>
          <p:nvPr>
            <p:ph type="body" sz="quarter" idx="1"/>
          </p:nvPr>
        </p:nvSpPr>
        <p:spPr>
          <a:prstGeom prst="rect">
            <a:avLst/>
          </a:prstGeom>
        </p:spPr>
        <p:txBody>
          <a:bodyPr/>
          <a:lstStyle/>
          <a:p>
            <a:pPr marR="457200" lvl="0" defTabSz="457200">
              <a:lnSpc>
                <a:spcPct val="115000"/>
              </a:lnSpc>
              <a:defRPr sz="1800"/>
            </a:pPr>
            <a:r>
              <a:rPr sz="1100">
                <a:latin typeface="Calibri"/>
                <a:ea typeface="Calibri"/>
                <a:cs typeface="Calibri"/>
                <a:sym typeface="Calibri"/>
              </a:rPr>
              <a:t>collaboration, interdisciplinary collaboration</a:t>
            </a:r>
          </a:p>
          <a:p>
            <a:pPr marR="457200" lvl="0" defTabSz="457200">
              <a:lnSpc>
                <a:spcPct val="115000"/>
              </a:lnSpc>
              <a:defRPr sz="1800"/>
            </a:pPr>
            <a:r>
              <a:rPr sz="1100">
                <a:latin typeface="Calibri"/>
                <a:ea typeface="Calibri"/>
                <a:cs typeface="Calibri"/>
                <a:sym typeface="Calibri"/>
              </a:rPr>
              <a:t>1. According to Mathis (2009), a software project manager, stakeholders often complain about the difficulty of building a shared mental model with software engineers, not only because of the interdisciplinary communication barrier, but also because software engineers are often unwilling to invest time and effort into communication as they consider programming to be more important. </a:t>
            </a:r>
          </a:p>
          <a:p>
            <a:pPr marR="457200" lvl="0" defTabSz="457200">
              <a:lnSpc>
                <a:spcPct val="115000"/>
              </a:lnSpc>
              <a:defRPr sz="1800"/>
            </a:pPr>
            <a:r>
              <a:rPr sz="1100">
                <a:latin typeface="Calibri"/>
                <a:ea typeface="Calibri"/>
                <a:cs typeface="Calibri"/>
                <a:sym typeface="Calibri"/>
              </a:rPr>
              <a:t>2. Software engineers are criticized for their lack of social and communication skills (Leon, 2004).</a:t>
            </a:r>
          </a:p>
          <a:p>
            <a:pPr marR="457200" lvl="0" defTabSz="457200">
              <a:lnSpc>
                <a:spcPct val="115000"/>
              </a:lnSpc>
              <a:defRPr sz="1800"/>
            </a:pPr>
            <a:endParaRPr sz="1100">
              <a:latin typeface="Calibri"/>
              <a:ea typeface="Calibri"/>
              <a:cs typeface="Calibri"/>
              <a:sym typeface="Calibri"/>
            </a:endParaRPr>
          </a:p>
          <a:p>
            <a:pPr marR="457200" lvl="0" defTabSz="457200">
              <a:lnSpc>
                <a:spcPct val="115000"/>
              </a:lnSpc>
              <a:defRPr sz="1800"/>
            </a:pPr>
            <a:endParaRPr sz="1100">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a:spLocks noGrp="1" noRot="1" noChangeAspect="1"/>
          </p:cNvSpPr>
          <p:nvPr>
            <p:ph type="sldImg"/>
          </p:nvPr>
        </p:nvSpPr>
        <p:spPr>
          <a:prstGeom prst="rect">
            <a:avLst/>
          </a:prstGeom>
        </p:spPr>
        <p:txBody>
          <a:bodyPr/>
          <a:lstStyle/>
          <a:p>
            <a:pPr lvl="0"/>
            <a:endParaRPr/>
          </a:p>
        </p:txBody>
      </p:sp>
      <p:sp>
        <p:nvSpPr>
          <p:cNvPr id="120" name="Shape 120"/>
          <p:cNvSpPr>
            <a:spLocks noGrp="1"/>
          </p:cNvSpPr>
          <p:nvPr>
            <p:ph type="body" sz="quarter" idx="1"/>
          </p:nvPr>
        </p:nvSpPr>
        <p:spPr>
          <a:prstGeom prst="rect">
            <a:avLst/>
          </a:prstGeom>
        </p:spPr>
        <p:txBody>
          <a:bodyPr/>
          <a:lstStyle/>
          <a:p>
            <a:pPr marR="457200" lvl="0" defTabSz="457200">
              <a:lnSpc>
                <a:spcPct val="115000"/>
              </a:lnSpc>
              <a:defRPr sz="1800"/>
            </a:pPr>
            <a:r>
              <a:rPr sz="1100">
                <a:latin typeface="Calibri"/>
                <a:ea typeface="Calibri"/>
                <a:cs typeface="Calibri"/>
                <a:sym typeface="Calibri"/>
              </a:rPr>
              <a:t>collaboration, interdisciplinary collaboration</a:t>
            </a:r>
          </a:p>
          <a:p>
            <a:pPr marR="457200" lvl="0" defTabSz="457200">
              <a:lnSpc>
                <a:spcPct val="115000"/>
              </a:lnSpc>
              <a:defRPr sz="1800"/>
            </a:pPr>
            <a:r>
              <a:rPr sz="1100">
                <a:latin typeface="Calibri"/>
                <a:ea typeface="Calibri"/>
                <a:cs typeface="Calibri"/>
                <a:sym typeface="Calibri"/>
              </a:rPr>
              <a:t>1. According to Mathis (2009), a software project manager, stakeholders often complain about the difficulty of building a shared mental model with software engineers, not only because of the interdisciplinary communication barrier, but also because software engineers are often unwilling to invest time and effort into communication as they consider programming to be more important. </a:t>
            </a:r>
          </a:p>
          <a:p>
            <a:pPr marR="457200" lvl="0" defTabSz="457200">
              <a:lnSpc>
                <a:spcPct val="115000"/>
              </a:lnSpc>
              <a:defRPr sz="1800"/>
            </a:pPr>
            <a:r>
              <a:rPr sz="1100">
                <a:latin typeface="Calibri"/>
                <a:ea typeface="Calibri"/>
                <a:cs typeface="Calibri"/>
                <a:sym typeface="Calibri"/>
              </a:rPr>
              <a:t>2. Software engineers are criticized for their lack of social and communication skills (Leon, 2004).</a:t>
            </a:r>
          </a:p>
          <a:p>
            <a:pPr marR="457200" lvl="0" defTabSz="457200">
              <a:lnSpc>
                <a:spcPct val="115000"/>
              </a:lnSpc>
              <a:defRPr sz="1800"/>
            </a:pPr>
            <a:endParaRPr sz="1100">
              <a:latin typeface="Calibri"/>
              <a:ea typeface="Calibri"/>
              <a:cs typeface="Calibri"/>
              <a:sym typeface="Calibri"/>
            </a:endParaRPr>
          </a:p>
          <a:p>
            <a:pPr marR="457200" lvl="0" defTabSz="457200">
              <a:lnSpc>
                <a:spcPct val="115000"/>
              </a:lnSpc>
              <a:defRPr sz="1800"/>
            </a:pPr>
            <a:endParaRPr sz="1100">
              <a:latin typeface="Calibri"/>
              <a:ea typeface="Calibri"/>
              <a:cs typeface="Calibri"/>
              <a:sym typeface="Calibri"/>
            </a:endParaRPr>
          </a:p>
          <a:p>
            <a:pPr marR="457200" lvl="0" defTabSz="457200">
              <a:lnSpc>
                <a:spcPct val="115000"/>
              </a:lnSpc>
              <a:defRPr sz="1800"/>
            </a:pPr>
            <a:r>
              <a:rPr sz="1100">
                <a:latin typeface="Calibri"/>
                <a:ea typeface="Calibri"/>
                <a:cs typeface="Calibri"/>
                <a:sym typeface="Calibri"/>
              </a:rPr>
              <a:t>These problems have led me to seek a way to make software developers work as a team and to facilitate the team’s collaboration with other stakeholders, such as clients.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Shape 177"/>
          <p:cNvSpPr>
            <a:spLocks noGrp="1" noRot="1" noChangeAspect="1"/>
          </p:cNvSpPr>
          <p:nvPr>
            <p:ph type="sldImg"/>
          </p:nvPr>
        </p:nvSpPr>
        <p:spPr>
          <a:prstGeom prst="rect">
            <a:avLst/>
          </a:prstGeom>
        </p:spPr>
        <p:txBody>
          <a:bodyPr/>
          <a:lstStyle/>
          <a:p>
            <a:pPr lvl="0"/>
            <a:endParaRPr/>
          </a:p>
        </p:txBody>
      </p:sp>
      <p:sp>
        <p:nvSpPr>
          <p:cNvPr id="178" name="Shape 178"/>
          <p:cNvSpPr>
            <a:spLocks noGrp="1"/>
          </p:cNvSpPr>
          <p:nvPr>
            <p:ph type="body" sz="quarter" idx="1"/>
          </p:nvPr>
        </p:nvSpPr>
        <p:spPr>
          <a:prstGeom prst="rect">
            <a:avLst/>
          </a:prstGeom>
        </p:spPr>
        <p:txBody>
          <a:bodyPr/>
          <a:lstStyle>
            <a:lvl1pPr defTabSz="457200">
              <a:defRPr sz="1200">
                <a:latin typeface="Times"/>
                <a:ea typeface="Times"/>
                <a:cs typeface="Times"/>
                <a:sym typeface="Times"/>
              </a:defRPr>
            </a:lvl1pPr>
          </a:lstStyle>
          <a:p>
            <a:pPr lvl="0">
              <a:defRPr sz="1800"/>
            </a:pPr>
            <a:r>
              <a:rPr sz="1200"/>
              <a:t>Most teams start out ok, and then drift away from their original goals and eventually fall apart.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a:spLocks noGrp="1" noRot="1" noChangeAspect="1"/>
          </p:cNvSpPr>
          <p:nvPr>
            <p:ph type="sldImg"/>
          </p:nvPr>
        </p:nvSpPr>
        <p:spPr>
          <a:prstGeom prst="rect">
            <a:avLst/>
          </a:prstGeom>
        </p:spPr>
        <p:txBody>
          <a:bodyPr/>
          <a:lstStyle/>
          <a:p>
            <a:pPr lvl="0"/>
            <a:endParaRPr/>
          </a:p>
        </p:txBody>
      </p:sp>
      <p:sp>
        <p:nvSpPr>
          <p:cNvPr id="184" name="Shape 184"/>
          <p:cNvSpPr>
            <a:spLocks noGrp="1"/>
          </p:cNvSpPr>
          <p:nvPr>
            <p:ph type="body" sz="quarter" idx="1"/>
          </p:nvPr>
        </p:nvSpPr>
        <p:spPr>
          <a:prstGeom prst="rect">
            <a:avLst/>
          </a:prstGeom>
        </p:spPr>
        <p:txBody>
          <a:bodyPr/>
          <a:lstStyle>
            <a:lvl1pPr defTabSz="457200">
              <a:defRPr sz="1200">
                <a:latin typeface="Times"/>
                <a:ea typeface="Times"/>
                <a:cs typeface="Times"/>
                <a:sym typeface="Times"/>
              </a:defRPr>
            </a:lvl1pPr>
          </a:lstStyle>
          <a:p>
            <a:pPr lvl="0">
              <a:defRPr sz="1800"/>
            </a:pPr>
            <a:r>
              <a:rPr sz="1200"/>
              <a:t>Most teams start out ok, and then drift away from their original goals and eventually fall apart.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6" name="Shape 6"/>
          <p:cNvSpPr>
            <a:spLocks noGrp="1"/>
          </p:cNvSpPr>
          <p:nvPr>
            <p:ph type="title"/>
          </p:nvPr>
        </p:nvSpPr>
        <p:spPr>
          <a:xfrm>
            <a:off x="1270000" y="1638300"/>
            <a:ext cx="10464800" cy="3302000"/>
          </a:xfrm>
          <a:prstGeom prst="rect">
            <a:avLst/>
          </a:prstGeom>
        </p:spPr>
        <p:txBody>
          <a:bodyPr lIns="0" tIns="0" rIns="0" bIns="0" anchor="b"/>
          <a:lstStyle/>
          <a:p>
            <a:pPr lvl="0">
              <a:defRPr sz="1800"/>
            </a:pPr>
            <a:r>
              <a:rPr sz="8400"/>
              <a:t>Title Text</a:t>
            </a:r>
          </a:p>
        </p:txBody>
      </p:sp>
      <p:sp>
        <p:nvSpPr>
          <p:cNvPr id="7" name="Shape 7"/>
          <p:cNvSpPr>
            <a:spLocks noGrp="1"/>
          </p:cNvSpPr>
          <p:nvPr>
            <p:ph type="body" idx="1"/>
          </p:nvPr>
        </p:nvSpPr>
        <p:spPr>
          <a:xfrm>
            <a:off x="1270000" y="5029200"/>
            <a:ext cx="10464800" cy="1130300"/>
          </a:xfrm>
          <a:prstGeom prst="rect">
            <a:avLst/>
          </a:prstGeom>
        </p:spPr>
        <p:txBody>
          <a:bodyPr lIns="0" tIns="0" rIns="0" bIns="0" anchor="t"/>
          <a:lstStyle>
            <a:lvl1pPr marL="0" indent="0" algn="ctr">
              <a:spcBef>
                <a:spcPts val="0"/>
              </a:spcBef>
              <a:buSzTx/>
              <a:buNone/>
              <a:defRPr sz="3600"/>
            </a:lvl1pPr>
            <a:lvl2pPr marL="0" indent="0" algn="ctr">
              <a:spcBef>
                <a:spcPts val="0"/>
              </a:spcBef>
              <a:buSzTx/>
              <a:buNone/>
              <a:defRPr sz="3600"/>
            </a:lvl2pPr>
            <a:lvl3pPr marL="0" indent="0" algn="ctr">
              <a:spcBef>
                <a:spcPts val="0"/>
              </a:spcBef>
              <a:buSzTx/>
              <a:buNone/>
              <a:defRPr sz="3600"/>
            </a:lvl3pPr>
            <a:lvl4pPr marL="0" indent="0" algn="ctr">
              <a:spcBef>
                <a:spcPts val="0"/>
              </a:spcBef>
              <a:buSzTx/>
              <a:buNone/>
              <a:defRPr sz="3600"/>
            </a:lvl4pPr>
            <a:lvl5pPr marL="0" indent="0" algn="ctr">
              <a:spcBef>
                <a:spcPts val="0"/>
              </a:spcBef>
              <a:buSzTx/>
              <a:buNone/>
              <a:defRPr sz="3600"/>
            </a:lvl5pPr>
          </a:lstStyle>
          <a:p>
            <a:pPr lvl="0">
              <a:defRPr sz="1800"/>
            </a:pPr>
            <a:r>
              <a:rPr sz="3600"/>
              <a:t>Body Level One</a:t>
            </a:r>
          </a:p>
          <a:p>
            <a:pPr lvl="1">
              <a:defRPr sz="1800"/>
            </a:pPr>
            <a:r>
              <a:rPr sz="3600"/>
              <a:t>Body Level Two</a:t>
            </a:r>
          </a:p>
          <a:p>
            <a:pPr lvl="2">
              <a:defRPr sz="1800"/>
            </a:pPr>
            <a:r>
              <a:rPr sz="3600"/>
              <a:t>Body Level Three</a:t>
            </a:r>
          </a:p>
          <a:p>
            <a:pPr lvl="3">
              <a:defRPr sz="1800"/>
            </a:pPr>
            <a:r>
              <a:rPr sz="3600"/>
              <a:t>Body Level Four</a:t>
            </a:r>
          </a:p>
          <a:p>
            <a:pPr lvl="4">
              <a:defRPr sz="1800"/>
            </a:pPr>
            <a:r>
              <a:rPr sz="3600"/>
              <a:t>Body Level Five</a:t>
            </a:r>
          </a:p>
        </p:txBody>
      </p:sp>
      <p:sp>
        <p:nvSpPr>
          <p:cNvPr id="8" name="Shape 8"/>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5" name="Shape 35"/>
          <p:cNvSpPr>
            <a:spLocks noGrp="1"/>
          </p:cNvSpPr>
          <p:nvPr>
            <p:ph type="title"/>
          </p:nvPr>
        </p:nvSpPr>
        <p:spPr>
          <a:xfrm>
            <a:off x="635000" y="1409700"/>
            <a:ext cx="5867400" cy="3302000"/>
          </a:xfrm>
          <a:prstGeom prst="rect">
            <a:avLst/>
          </a:prstGeom>
        </p:spPr>
        <p:txBody>
          <a:bodyPr lIns="0" tIns="0" rIns="0" bIns="0" anchor="b"/>
          <a:lstStyle>
            <a:lvl1pPr>
              <a:defRPr sz="7000"/>
            </a:lvl1pPr>
          </a:lstStyle>
          <a:p>
            <a:pPr lvl="0">
              <a:defRPr sz="1800"/>
            </a:pPr>
            <a:r>
              <a:rPr sz="7000"/>
              <a:t>Title Text</a:t>
            </a:r>
          </a:p>
        </p:txBody>
      </p:sp>
      <p:sp>
        <p:nvSpPr>
          <p:cNvPr id="36" name="Shape 36"/>
          <p:cNvSpPr>
            <a:spLocks noGrp="1"/>
          </p:cNvSpPr>
          <p:nvPr>
            <p:ph type="body" idx="1"/>
          </p:nvPr>
        </p:nvSpPr>
        <p:spPr>
          <a:xfrm>
            <a:off x="635000" y="4787900"/>
            <a:ext cx="5867400" cy="3302000"/>
          </a:xfrm>
          <a:prstGeom prst="rect">
            <a:avLst/>
          </a:prstGeom>
        </p:spPr>
        <p:txBody>
          <a:bodyPr lIns="0" tIns="0" rIns="0" bIns="0" anchor="t"/>
          <a:lstStyle>
            <a:lvl1pPr marL="0" indent="0" algn="ctr">
              <a:spcBef>
                <a:spcPts val="0"/>
              </a:spcBef>
              <a:buSzTx/>
              <a:buNone/>
              <a:defRPr sz="3400"/>
            </a:lvl1pPr>
            <a:lvl2pPr marL="0" indent="0" algn="ctr">
              <a:spcBef>
                <a:spcPts val="0"/>
              </a:spcBef>
              <a:buSzTx/>
              <a:buNone/>
              <a:defRPr sz="3400"/>
            </a:lvl2pPr>
            <a:lvl3pPr marL="0" indent="0" algn="ctr">
              <a:spcBef>
                <a:spcPts val="0"/>
              </a:spcBef>
              <a:buSzTx/>
              <a:buNone/>
              <a:defRPr sz="3400"/>
            </a:lvl3pPr>
            <a:lvl4pPr marL="0" indent="0" algn="ctr">
              <a:spcBef>
                <a:spcPts val="0"/>
              </a:spcBef>
              <a:buSzTx/>
              <a:buNone/>
              <a:defRPr sz="3400"/>
            </a:lvl4pPr>
            <a:lvl5pPr marL="0" indent="0" algn="ctr">
              <a:spcBef>
                <a:spcPts val="0"/>
              </a:spcBef>
              <a:buSzTx/>
              <a:buNone/>
              <a:defRPr sz="3400"/>
            </a:lvl5pPr>
          </a:lstStyle>
          <a:p>
            <a:pPr lvl="0">
              <a:defRPr sz="1800"/>
            </a:pPr>
            <a:r>
              <a:rPr sz="3400"/>
              <a:t>Body Level One</a:t>
            </a:r>
          </a:p>
          <a:p>
            <a:pPr lvl="1">
              <a:defRPr sz="1800"/>
            </a:pPr>
            <a:r>
              <a:rPr sz="3400"/>
              <a:t>Body Level Two</a:t>
            </a:r>
          </a:p>
          <a:p>
            <a:pPr lvl="2">
              <a:defRPr sz="1800"/>
            </a:pPr>
            <a:r>
              <a:rPr sz="3400"/>
              <a:t>Body Level Three</a:t>
            </a:r>
          </a:p>
          <a:p>
            <a:pPr lvl="3">
              <a:defRPr sz="1800"/>
            </a:pPr>
            <a:r>
              <a:rPr sz="3400"/>
              <a:t>Body Level Four</a:t>
            </a:r>
          </a:p>
          <a:p>
            <a:pPr lvl="4">
              <a:defRPr sz="1800"/>
            </a:pPr>
            <a:r>
              <a:rPr sz="3400"/>
              <a:t>Body Level Five</a:t>
            </a:r>
          </a:p>
        </p:txBody>
      </p:sp>
      <p:sp>
        <p:nvSpPr>
          <p:cNvPr id="37" name="Shape 37"/>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 Vertical Reflection">
    <p:spTree>
      <p:nvGrpSpPr>
        <p:cNvPr id="1" name=""/>
        <p:cNvGrpSpPr/>
        <p:nvPr/>
      </p:nvGrpSpPr>
      <p:grpSpPr>
        <a:xfrm>
          <a:off x="0" y="0"/>
          <a:ext cx="0" cy="0"/>
          <a:chOff x="0" y="0"/>
          <a:chExt cx="0" cy="0"/>
        </a:xfrm>
      </p:grpSpPr>
      <p:sp>
        <p:nvSpPr>
          <p:cNvPr id="39" name="Shape 39"/>
          <p:cNvSpPr>
            <a:spLocks noGrp="1"/>
          </p:cNvSpPr>
          <p:nvPr>
            <p:ph type="title"/>
          </p:nvPr>
        </p:nvSpPr>
        <p:spPr>
          <a:xfrm>
            <a:off x="635000" y="1409700"/>
            <a:ext cx="5867400" cy="3302000"/>
          </a:xfrm>
          <a:prstGeom prst="rect">
            <a:avLst/>
          </a:prstGeom>
        </p:spPr>
        <p:txBody>
          <a:bodyPr lIns="0" tIns="0" rIns="0" bIns="0" anchor="b"/>
          <a:lstStyle>
            <a:lvl1pPr>
              <a:defRPr sz="7000"/>
            </a:lvl1pPr>
          </a:lstStyle>
          <a:p>
            <a:pPr lvl="0">
              <a:defRPr sz="1800"/>
            </a:pPr>
            <a:r>
              <a:rPr sz="7000"/>
              <a:t>Title Text</a:t>
            </a:r>
          </a:p>
        </p:txBody>
      </p:sp>
      <p:sp>
        <p:nvSpPr>
          <p:cNvPr id="40" name="Shape 40"/>
          <p:cNvSpPr>
            <a:spLocks noGrp="1"/>
          </p:cNvSpPr>
          <p:nvPr>
            <p:ph type="body" idx="1"/>
          </p:nvPr>
        </p:nvSpPr>
        <p:spPr>
          <a:xfrm>
            <a:off x="635000" y="4787900"/>
            <a:ext cx="5867400" cy="3302000"/>
          </a:xfrm>
          <a:prstGeom prst="rect">
            <a:avLst/>
          </a:prstGeom>
        </p:spPr>
        <p:txBody>
          <a:bodyPr lIns="0" tIns="0" rIns="0" bIns="0" anchor="t"/>
          <a:lstStyle>
            <a:lvl1pPr marL="0" indent="0" algn="ctr">
              <a:spcBef>
                <a:spcPts val="0"/>
              </a:spcBef>
              <a:buSzTx/>
              <a:buNone/>
              <a:defRPr sz="3400"/>
            </a:lvl1pPr>
            <a:lvl2pPr marL="0" indent="0" algn="ctr">
              <a:spcBef>
                <a:spcPts val="0"/>
              </a:spcBef>
              <a:buSzTx/>
              <a:buNone/>
              <a:defRPr sz="3400"/>
            </a:lvl2pPr>
            <a:lvl3pPr marL="0" indent="0" algn="ctr">
              <a:spcBef>
                <a:spcPts val="0"/>
              </a:spcBef>
              <a:buSzTx/>
              <a:buNone/>
              <a:defRPr sz="3400"/>
            </a:lvl3pPr>
            <a:lvl4pPr marL="0" indent="0" algn="ctr">
              <a:spcBef>
                <a:spcPts val="0"/>
              </a:spcBef>
              <a:buSzTx/>
              <a:buNone/>
              <a:defRPr sz="3400"/>
            </a:lvl4pPr>
            <a:lvl5pPr marL="0" indent="0" algn="ctr">
              <a:spcBef>
                <a:spcPts val="0"/>
              </a:spcBef>
              <a:buSzTx/>
              <a:buNone/>
              <a:defRPr sz="3400"/>
            </a:lvl5pPr>
          </a:lstStyle>
          <a:p>
            <a:pPr lvl="0">
              <a:defRPr sz="1800"/>
            </a:pPr>
            <a:r>
              <a:rPr sz="3400"/>
              <a:t>Body Level One</a:t>
            </a:r>
          </a:p>
          <a:p>
            <a:pPr lvl="1">
              <a:defRPr sz="1800"/>
            </a:pPr>
            <a:r>
              <a:rPr sz="3400"/>
              <a:t>Body Level Two</a:t>
            </a:r>
          </a:p>
          <a:p>
            <a:pPr lvl="2">
              <a:defRPr sz="1800"/>
            </a:pPr>
            <a:r>
              <a:rPr sz="3400"/>
              <a:t>Body Level Three</a:t>
            </a:r>
          </a:p>
          <a:p>
            <a:pPr lvl="3">
              <a:defRPr sz="1800"/>
            </a:pPr>
            <a:r>
              <a:rPr sz="3400"/>
              <a:t>Body Level Four</a:t>
            </a:r>
          </a:p>
          <a:p>
            <a:pPr lvl="4">
              <a:defRPr sz="1800"/>
            </a:pPr>
            <a:r>
              <a:rPr sz="3400"/>
              <a:t>Body Level Five</a:t>
            </a:r>
          </a:p>
        </p:txBody>
      </p:sp>
      <p:sp>
        <p:nvSpPr>
          <p:cNvPr id="41" name="Shape 41"/>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43" name="Shape 43"/>
          <p:cNvSpPr>
            <a:spLocks noGrp="1"/>
          </p:cNvSpPr>
          <p:nvPr>
            <p:ph type="title"/>
          </p:nvPr>
        </p:nvSpPr>
        <p:spPr>
          <a:prstGeom prst="rect">
            <a:avLst/>
          </a:prstGeom>
        </p:spPr>
        <p:txBody>
          <a:bodyPr/>
          <a:lstStyle/>
          <a:p>
            <a:pPr lvl="0">
              <a:defRPr sz="1800"/>
            </a:pPr>
            <a:r>
              <a:rPr sz="8400"/>
              <a:t>Title Text</a:t>
            </a:r>
          </a:p>
        </p:txBody>
      </p:sp>
      <p:sp>
        <p:nvSpPr>
          <p:cNvPr id="44" name="Shape 44"/>
          <p:cNvSpPr>
            <a:spLocks noGrp="1"/>
          </p:cNvSpPr>
          <p:nvPr>
            <p:ph type="body" idx="1"/>
          </p:nvPr>
        </p:nvSpPr>
        <p:spPr>
          <a:xfrm>
            <a:off x="1270000" y="2768600"/>
            <a:ext cx="5041900" cy="5715000"/>
          </a:xfrm>
          <a:prstGeom prst="rect">
            <a:avLst/>
          </a:prstGeom>
        </p:spPr>
        <p:txBody>
          <a:bodyPr/>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45" name="Shape 45"/>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 Left">
    <p:spTree>
      <p:nvGrpSpPr>
        <p:cNvPr id="1" name=""/>
        <p:cNvGrpSpPr/>
        <p:nvPr/>
      </p:nvGrpSpPr>
      <p:grpSpPr>
        <a:xfrm>
          <a:off x="0" y="0"/>
          <a:ext cx="0" cy="0"/>
          <a:chOff x="0" y="0"/>
          <a:chExt cx="0" cy="0"/>
        </a:xfrm>
      </p:grpSpPr>
      <p:sp>
        <p:nvSpPr>
          <p:cNvPr id="47" name="Shape 47"/>
          <p:cNvSpPr>
            <a:spLocks noGrp="1"/>
          </p:cNvSpPr>
          <p:nvPr>
            <p:ph type="title"/>
          </p:nvPr>
        </p:nvSpPr>
        <p:spPr>
          <a:prstGeom prst="rect">
            <a:avLst/>
          </a:prstGeom>
        </p:spPr>
        <p:txBody>
          <a:bodyPr/>
          <a:lstStyle/>
          <a:p>
            <a:pPr lvl="0">
              <a:defRPr sz="1800"/>
            </a:pPr>
            <a:r>
              <a:rPr sz="8400"/>
              <a:t>Title Text</a:t>
            </a:r>
          </a:p>
        </p:txBody>
      </p:sp>
      <p:sp>
        <p:nvSpPr>
          <p:cNvPr id="48" name="Shape 48"/>
          <p:cNvSpPr>
            <a:spLocks noGrp="1"/>
          </p:cNvSpPr>
          <p:nvPr>
            <p:ph type="body" idx="1"/>
          </p:nvPr>
        </p:nvSpPr>
        <p:spPr>
          <a:xfrm>
            <a:off x="1270000" y="2768600"/>
            <a:ext cx="5041900" cy="5715000"/>
          </a:xfrm>
          <a:prstGeom prst="rect">
            <a:avLst/>
          </a:prstGeom>
        </p:spPr>
        <p:txBody>
          <a:bodyPr/>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49" name="Shape 49"/>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Bullets - Right">
    <p:spTree>
      <p:nvGrpSpPr>
        <p:cNvPr id="1" name=""/>
        <p:cNvGrpSpPr/>
        <p:nvPr/>
      </p:nvGrpSpPr>
      <p:grpSpPr>
        <a:xfrm>
          <a:off x="0" y="0"/>
          <a:ext cx="0" cy="0"/>
          <a:chOff x="0" y="0"/>
          <a:chExt cx="0" cy="0"/>
        </a:xfrm>
      </p:grpSpPr>
      <p:sp>
        <p:nvSpPr>
          <p:cNvPr id="51" name="Shape 51"/>
          <p:cNvSpPr>
            <a:spLocks noGrp="1"/>
          </p:cNvSpPr>
          <p:nvPr>
            <p:ph type="title"/>
          </p:nvPr>
        </p:nvSpPr>
        <p:spPr>
          <a:prstGeom prst="rect">
            <a:avLst/>
          </a:prstGeom>
        </p:spPr>
        <p:txBody>
          <a:bodyPr/>
          <a:lstStyle/>
          <a:p>
            <a:pPr lvl="0">
              <a:defRPr sz="1800"/>
            </a:pPr>
            <a:r>
              <a:rPr sz="8400"/>
              <a:t>Title Text</a:t>
            </a:r>
          </a:p>
        </p:txBody>
      </p:sp>
      <p:sp>
        <p:nvSpPr>
          <p:cNvPr id="52" name="Shape 52"/>
          <p:cNvSpPr>
            <a:spLocks noGrp="1"/>
          </p:cNvSpPr>
          <p:nvPr>
            <p:ph type="body" idx="1"/>
          </p:nvPr>
        </p:nvSpPr>
        <p:spPr>
          <a:xfrm>
            <a:off x="7772400" y="2768600"/>
            <a:ext cx="3962400" cy="5715000"/>
          </a:xfrm>
          <a:prstGeom prst="rect">
            <a:avLst/>
          </a:prstGeom>
        </p:spPr>
        <p:txBody>
          <a:bodyPr/>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53" name="Shape 53"/>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amp; Bullets copy">
    <p:spTree>
      <p:nvGrpSpPr>
        <p:cNvPr id="1" name=""/>
        <p:cNvGrpSpPr/>
        <p:nvPr/>
      </p:nvGrpSpPr>
      <p:grpSpPr>
        <a:xfrm>
          <a:off x="0" y="0"/>
          <a:ext cx="0" cy="0"/>
          <a:chOff x="0" y="0"/>
          <a:chExt cx="0" cy="0"/>
        </a:xfrm>
      </p:grpSpPr>
      <p:sp>
        <p:nvSpPr>
          <p:cNvPr id="55" name="Shape 55"/>
          <p:cNvSpPr>
            <a:spLocks noGrp="1"/>
          </p:cNvSpPr>
          <p:nvPr>
            <p:ph type="title"/>
          </p:nvPr>
        </p:nvSpPr>
        <p:spPr>
          <a:prstGeom prst="rect">
            <a:avLst/>
          </a:prstGeom>
        </p:spPr>
        <p:txBody>
          <a:bodyPr/>
          <a:lstStyle/>
          <a:p>
            <a:pPr lvl="0">
              <a:defRPr sz="1800"/>
            </a:pPr>
            <a:r>
              <a:rPr sz="8400"/>
              <a:t>Title Text</a:t>
            </a:r>
          </a:p>
        </p:txBody>
      </p:sp>
      <p:sp>
        <p:nvSpPr>
          <p:cNvPr id="56" name="Shape 56"/>
          <p:cNvSpPr>
            <a:spLocks noGrp="1"/>
          </p:cNvSpPr>
          <p:nvPr>
            <p:ph type="body" idx="1"/>
          </p:nvPr>
        </p:nvSpPr>
        <p:spPr>
          <a:prstGeom prst="rect">
            <a:avLst/>
          </a:prstGeom>
        </p:spPr>
        <p:txBody>
          <a:bodyPr/>
          <a:lstStyle/>
          <a:p>
            <a:pPr lvl="0">
              <a:defRPr sz="1800"/>
            </a:pPr>
            <a:r>
              <a:rPr sz="4200"/>
              <a:t>Body Level One</a:t>
            </a:r>
          </a:p>
          <a:p>
            <a:pPr lvl="1">
              <a:defRPr sz="1800"/>
            </a:pPr>
            <a:r>
              <a:rPr sz="4200"/>
              <a:t>Body Level Two</a:t>
            </a:r>
          </a:p>
          <a:p>
            <a:pPr lvl="2">
              <a:defRPr sz="1800"/>
            </a:pPr>
            <a:r>
              <a:rPr sz="4200"/>
              <a:t>Body Level Three</a:t>
            </a:r>
          </a:p>
          <a:p>
            <a:pPr lvl="3">
              <a:defRPr sz="1800"/>
            </a:pPr>
            <a:r>
              <a:rPr sz="4200"/>
              <a:t>Body Level Four</a:t>
            </a:r>
          </a:p>
          <a:p>
            <a:pPr lvl="4">
              <a:defRPr sz="1800"/>
            </a:pPr>
            <a:r>
              <a:rPr sz="4200"/>
              <a:t>Body Level Five</a:t>
            </a:r>
          </a:p>
        </p:txBody>
      </p:sp>
      <p:sp>
        <p:nvSpPr>
          <p:cNvPr id="57" name="Shape 57"/>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amp; Bullets copy 1">
    <p:spTree>
      <p:nvGrpSpPr>
        <p:cNvPr id="1" name=""/>
        <p:cNvGrpSpPr/>
        <p:nvPr/>
      </p:nvGrpSpPr>
      <p:grpSpPr>
        <a:xfrm>
          <a:off x="0" y="0"/>
          <a:ext cx="0" cy="0"/>
          <a:chOff x="0" y="0"/>
          <a:chExt cx="0" cy="0"/>
        </a:xfrm>
      </p:grpSpPr>
      <p:sp>
        <p:nvSpPr>
          <p:cNvPr id="59" name="Shape 59"/>
          <p:cNvSpPr>
            <a:spLocks noGrp="1"/>
          </p:cNvSpPr>
          <p:nvPr>
            <p:ph type="title"/>
          </p:nvPr>
        </p:nvSpPr>
        <p:spPr>
          <a:prstGeom prst="rect">
            <a:avLst/>
          </a:prstGeom>
        </p:spPr>
        <p:txBody>
          <a:bodyPr/>
          <a:lstStyle/>
          <a:p>
            <a:pPr lvl="0">
              <a:defRPr sz="1800"/>
            </a:pPr>
            <a:r>
              <a:rPr sz="8400"/>
              <a:t>Title Text</a:t>
            </a:r>
          </a:p>
        </p:txBody>
      </p:sp>
      <p:sp>
        <p:nvSpPr>
          <p:cNvPr id="60" name="Shape 60"/>
          <p:cNvSpPr>
            <a:spLocks noGrp="1"/>
          </p:cNvSpPr>
          <p:nvPr>
            <p:ph type="body" idx="1"/>
          </p:nvPr>
        </p:nvSpPr>
        <p:spPr>
          <a:prstGeom prst="rect">
            <a:avLst/>
          </a:prstGeom>
        </p:spPr>
        <p:txBody>
          <a:bodyPr/>
          <a:lstStyle/>
          <a:p>
            <a:pPr lvl="0">
              <a:defRPr sz="1800"/>
            </a:pPr>
            <a:r>
              <a:rPr sz="4200"/>
              <a:t>Body Level One</a:t>
            </a:r>
          </a:p>
          <a:p>
            <a:pPr lvl="1">
              <a:defRPr sz="1800"/>
            </a:pPr>
            <a:r>
              <a:rPr sz="4200"/>
              <a:t>Body Level Two</a:t>
            </a:r>
          </a:p>
          <a:p>
            <a:pPr lvl="2">
              <a:defRPr sz="1800"/>
            </a:pPr>
            <a:r>
              <a:rPr sz="4200"/>
              <a:t>Body Level Three</a:t>
            </a:r>
          </a:p>
          <a:p>
            <a:pPr lvl="3">
              <a:defRPr sz="1800"/>
            </a:pPr>
            <a:r>
              <a:rPr sz="4200"/>
              <a:t>Body Level Four</a:t>
            </a:r>
          </a:p>
          <a:p>
            <a:pPr lvl="4">
              <a:defRPr sz="1800"/>
            </a:pPr>
            <a:r>
              <a:rPr sz="4200"/>
              <a:t>Body Level Five</a:t>
            </a:r>
          </a:p>
        </p:txBody>
      </p:sp>
      <p:sp>
        <p:nvSpPr>
          <p:cNvPr id="61" name="Shape 61"/>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0" name="Shape 10"/>
          <p:cNvSpPr>
            <a:spLocks noGrp="1"/>
          </p:cNvSpPr>
          <p:nvPr>
            <p:ph type="title"/>
          </p:nvPr>
        </p:nvSpPr>
        <p:spPr>
          <a:prstGeom prst="rect">
            <a:avLst/>
          </a:prstGeom>
        </p:spPr>
        <p:txBody>
          <a:bodyPr/>
          <a:lstStyle/>
          <a:p>
            <a:pPr lvl="0">
              <a:defRPr sz="1800"/>
            </a:pPr>
            <a:r>
              <a:rPr sz="8400"/>
              <a:t>Title Text</a:t>
            </a:r>
          </a:p>
        </p:txBody>
      </p:sp>
      <p:sp>
        <p:nvSpPr>
          <p:cNvPr id="11" name="Shape 11"/>
          <p:cNvSpPr>
            <a:spLocks noGrp="1"/>
          </p:cNvSpPr>
          <p:nvPr>
            <p:ph type="body" idx="1"/>
          </p:nvPr>
        </p:nvSpPr>
        <p:spPr>
          <a:prstGeom prst="rect">
            <a:avLst/>
          </a:prstGeom>
        </p:spPr>
        <p:txBody>
          <a:bodyPr/>
          <a:lstStyle/>
          <a:p>
            <a:pPr lvl="0">
              <a:defRPr sz="1800"/>
            </a:pPr>
            <a:r>
              <a:rPr sz="4200"/>
              <a:t>Body Level One</a:t>
            </a:r>
          </a:p>
          <a:p>
            <a:pPr lvl="1">
              <a:defRPr sz="1800"/>
            </a:pPr>
            <a:r>
              <a:rPr sz="4200"/>
              <a:t>Body Level Two</a:t>
            </a:r>
          </a:p>
          <a:p>
            <a:pPr lvl="2">
              <a:defRPr sz="1800"/>
            </a:pPr>
            <a:r>
              <a:rPr sz="4200"/>
              <a:t>Body Level Three</a:t>
            </a:r>
          </a:p>
          <a:p>
            <a:pPr lvl="3">
              <a:defRPr sz="1800"/>
            </a:pPr>
            <a:r>
              <a:rPr sz="4200"/>
              <a:t>Body Level Four</a:t>
            </a:r>
          </a:p>
          <a:p>
            <a:pPr lvl="4">
              <a:defRPr sz="1800"/>
            </a:pPr>
            <a:r>
              <a:rPr sz="4200"/>
              <a:t>Body Level Five</a:t>
            </a:r>
          </a:p>
        </p:txBody>
      </p:sp>
      <p:sp>
        <p:nvSpPr>
          <p:cNvPr id="12" name="Shape 12"/>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Bullets - 2 Column">
    <p:spTree>
      <p:nvGrpSpPr>
        <p:cNvPr id="1" name=""/>
        <p:cNvGrpSpPr/>
        <p:nvPr/>
      </p:nvGrpSpPr>
      <p:grpSpPr>
        <a:xfrm>
          <a:off x="0" y="0"/>
          <a:ext cx="0" cy="0"/>
          <a:chOff x="0" y="0"/>
          <a:chExt cx="0" cy="0"/>
        </a:xfrm>
      </p:grpSpPr>
      <p:sp>
        <p:nvSpPr>
          <p:cNvPr id="14" name="Shape 14"/>
          <p:cNvSpPr>
            <a:spLocks noGrp="1"/>
          </p:cNvSpPr>
          <p:nvPr>
            <p:ph type="title"/>
          </p:nvPr>
        </p:nvSpPr>
        <p:spPr>
          <a:prstGeom prst="rect">
            <a:avLst/>
          </a:prstGeom>
        </p:spPr>
        <p:txBody>
          <a:bodyPr/>
          <a:lstStyle/>
          <a:p>
            <a:pPr lvl="0">
              <a:defRPr sz="1800"/>
            </a:pPr>
            <a:r>
              <a:rPr sz="8400"/>
              <a:t>Title Text</a:t>
            </a:r>
          </a:p>
        </p:txBody>
      </p:sp>
      <p:sp>
        <p:nvSpPr>
          <p:cNvPr id="15" name="Shape 15"/>
          <p:cNvSpPr>
            <a:spLocks noGrp="1"/>
          </p:cNvSpPr>
          <p:nvPr>
            <p:ph type="body" idx="1"/>
          </p:nvPr>
        </p:nvSpPr>
        <p:spPr>
          <a:prstGeom prst="rect">
            <a:avLst/>
          </a:prstGeom>
        </p:spPr>
        <p:txBody>
          <a:bodyPr lIns="0" tIns="0" rIns="0" bIns="0" numCol="2" spcCol="523240" anchor="t"/>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16" name="Shape 16"/>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18" name="Shape 18"/>
          <p:cNvSpPr>
            <a:spLocks noGrp="1"/>
          </p:cNvSpPr>
          <p:nvPr>
            <p:ph type="body" idx="1"/>
          </p:nvPr>
        </p:nvSpPr>
        <p:spPr>
          <a:xfrm>
            <a:off x="1270000" y="1270000"/>
            <a:ext cx="10464800" cy="7213600"/>
          </a:xfrm>
          <a:prstGeom prst="rect">
            <a:avLst/>
          </a:prstGeom>
        </p:spPr>
        <p:txBody>
          <a:bodyPr/>
          <a:lstStyle>
            <a:lvl1pPr>
              <a:spcBef>
                <a:spcPts val="4800"/>
              </a:spcBef>
            </a:lvl1pPr>
            <a:lvl2pPr>
              <a:spcBef>
                <a:spcPts val="4800"/>
              </a:spcBef>
            </a:lvl2pPr>
            <a:lvl3pPr>
              <a:spcBef>
                <a:spcPts val="4800"/>
              </a:spcBef>
            </a:lvl3pPr>
            <a:lvl4pPr>
              <a:spcBef>
                <a:spcPts val="4800"/>
              </a:spcBef>
            </a:lvl4pPr>
            <a:lvl5pPr>
              <a:spcBef>
                <a:spcPts val="4800"/>
              </a:spcBef>
            </a:lvl5pPr>
          </a:lstStyle>
          <a:p>
            <a:pPr lvl="0">
              <a:defRPr sz="1800"/>
            </a:pPr>
            <a:r>
              <a:rPr sz="4200"/>
              <a:t>Body Level One</a:t>
            </a:r>
          </a:p>
          <a:p>
            <a:pPr lvl="1">
              <a:defRPr sz="1800"/>
            </a:pPr>
            <a:r>
              <a:rPr sz="4200"/>
              <a:t>Body Level Two</a:t>
            </a:r>
          </a:p>
          <a:p>
            <a:pPr lvl="2">
              <a:defRPr sz="1800"/>
            </a:pPr>
            <a:r>
              <a:rPr sz="4200"/>
              <a:t>Body Level Three</a:t>
            </a:r>
          </a:p>
          <a:p>
            <a:pPr lvl="3">
              <a:defRPr sz="1800"/>
            </a:pPr>
            <a:r>
              <a:rPr sz="4200"/>
              <a:t>Body Level Four</a:t>
            </a:r>
          </a:p>
          <a:p>
            <a:pPr lvl="4">
              <a:defRPr sz="1800"/>
            </a:pPr>
            <a:r>
              <a:rPr sz="4200"/>
              <a:t>Body Level Five</a:t>
            </a:r>
          </a:p>
        </p:txBody>
      </p:sp>
      <p:sp>
        <p:nvSpPr>
          <p:cNvPr id="19" name="Shape 19"/>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1" name="Shape 21"/>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23" name="Shape 23"/>
          <p:cNvSpPr>
            <a:spLocks noGrp="1"/>
          </p:cNvSpPr>
          <p:nvPr>
            <p:ph type="title"/>
          </p:nvPr>
        </p:nvSpPr>
        <p:spPr>
          <a:prstGeom prst="rect">
            <a:avLst/>
          </a:prstGeom>
        </p:spPr>
        <p:txBody>
          <a:bodyPr/>
          <a:lstStyle/>
          <a:p>
            <a:pPr lvl="0">
              <a:defRPr sz="1800"/>
            </a:pPr>
            <a:r>
              <a:rPr sz="8400"/>
              <a:t>Title Text</a:t>
            </a:r>
          </a:p>
        </p:txBody>
      </p:sp>
      <p:sp>
        <p:nvSpPr>
          <p:cNvPr id="24" name="Shape 24"/>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26" name="Shape 26"/>
          <p:cNvSpPr>
            <a:spLocks noGrp="1"/>
          </p:cNvSpPr>
          <p:nvPr>
            <p:ph type="title"/>
          </p:nvPr>
        </p:nvSpPr>
        <p:spPr>
          <a:xfrm>
            <a:off x="1270000" y="2971800"/>
            <a:ext cx="10464800" cy="3810000"/>
          </a:xfrm>
          <a:prstGeom prst="rect">
            <a:avLst/>
          </a:prstGeom>
        </p:spPr>
        <p:txBody>
          <a:bodyPr/>
          <a:lstStyle/>
          <a:p>
            <a:pPr lvl="0">
              <a:defRPr sz="1800"/>
            </a:pPr>
            <a:r>
              <a:rPr sz="8400"/>
              <a:t>Title Text</a:t>
            </a:r>
          </a:p>
        </p:txBody>
      </p:sp>
      <p:sp>
        <p:nvSpPr>
          <p:cNvPr id="27" name="Shape 27"/>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9" name="Shape 29"/>
          <p:cNvSpPr>
            <a:spLocks noGrp="1"/>
          </p:cNvSpPr>
          <p:nvPr>
            <p:ph type="title"/>
          </p:nvPr>
        </p:nvSpPr>
        <p:spPr>
          <a:xfrm>
            <a:off x="1270000" y="7366000"/>
            <a:ext cx="10464800" cy="1701800"/>
          </a:xfrm>
          <a:prstGeom prst="rect">
            <a:avLst/>
          </a:prstGeom>
        </p:spPr>
        <p:txBody>
          <a:bodyPr/>
          <a:lstStyle/>
          <a:p>
            <a:pPr lvl="0">
              <a:defRPr sz="1800"/>
            </a:pPr>
            <a:r>
              <a:rPr sz="8400"/>
              <a:t>Title Text</a:t>
            </a:r>
          </a:p>
        </p:txBody>
      </p:sp>
      <p:sp>
        <p:nvSpPr>
          <p:cNvPr id="30" name="Shape 30"/>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Horizontal Reflection">
    <p:spTree>
      <p:nvGrpSpPr>
        <p:cNvPr id="1" name=""/>
        <p:cNvGrpSpPr/>
        <p:nvPr/>
      </p:nvGrpSpPr>
      <p:grpSpPr>
        <a:xfrm>
          <a:off x="0" y="0"/>
          <a:ext cx="0" cy="0"/>
          <a:chOff x="0" y="0"/>
          <a:chExt cx="0" cy="0"/>
        </a:xfrm>
      </p:grpSpPr>
      <p:sp>
        <p:nvSpPr>
          <p:cNvPr id="32" name="Shape 32"/>
          <p:cNvSpPr>
            <a:spLocks noGrp="1"/>
          </p:cNvSpPr>
          <p:nvPr>
            <p:ph type="title"/>
          </p:nvPr>
        </p:nvSpPr>
        <p:spPr>
          <a:xfrm>
            <a:off x="1270000" y="7366000"/>
            <a:ext cx="10464800" cy="1701800"/>
          </a:xfrm>
          <a:prstGeom prst="rect">
            <a:avLst/>
          </a:prstGeom>
        </p:spPr>
        <p:txBody>
          <a:bodyPr/>
          <a:lstStyle/>
          <a:p>
            <a:pPr lvl="0">
              <a:defRPr sz="1800"/>
            </a:pPr>
            <a:r>
              <a:rPr sz="8400"/>
              <a:t>Title Text</a:t>
            </a:r>
          </a:p>
        </p:txBody>
      </p:sp>
      <p:sp>
        <p:nvSpPr>
          <p:cNvPr id="33" name="Shape 33"/>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1270000" y="254000"/>
            <a:ext cx="10464800" cy="24384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p>
            <a:pPr lvl="0">
              <a:defRPr sz="1800"/>
            </a:pPr>
            <a:r>
              <a:rPr sz="8400"/>
              <a:t>Title Text</a:t>
            </a:r>
          </a:p>
        </p:txBody>
      </p:sp>
      <p:sp>
        <p:nvSpPr>
          <p:cNvPr id="3" name="Shape 3"/>
          <p:cNvSpPr>
            <a:spLocks noGrp="1"/>
          </p:cNvSpPr>
          <p:nvPr>
            <p:ph type="body" idx="1"/>
          </p:nvPr>
        </p:nvSpPr>
        <p:spPr>
          <a:xfrm>
            <a:off x="1270000" y="2768600"/>
            <a:ext cx="10464800" cy="5715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p>
            <a:pPr lvl="0">
              <a:defRPr sz="1800"/>
            </a:pPr>
            <a:r>
              <a:rPr sz="4200"/>
              <a:t>Body Level One</a:t>
            </a:r>
          </a:p>
          <a:p>
            <a:pPr lvl="1">
              <a:defRPr sz="1800"/>
            </a:pPr>
            <a:r>
              <a:rPr sz="4200"/>
              <a:t>Body Level Two</a:t>
            </a:r>
          </a:p>
          <a:p>
            <a:pPr lvl="2">
              <a:defRPr sz="1800"/>
            </a:pPr>
            <a:r>
              <a:rPr sz="4200"/>
              <a:t>Body Level Three</a:t>
            </a:r>
          </a:p>
          <a:p>
            <a:pPr lvl="3">
              <a:defRPr sz="1800"/>
            </a:pPr>
            <a:r>
              <a:rPr sz="4200"/>
              <a:t>Body Level Four</a:t>
            </a:r>
          </a:p>
          <a:p>
            <a:pPr lvl="4">
              <a:defRPr sz="1800"/>
            </a:pPr>
            <a:r>
              <a:rPr sz="4200"/>
              <a:t>Body Level Five</a:t>
            </a:r>
          </a:p>
        </p:txBody>
      </p:sp>
      <p:sp>
        <p:nvSpPr>
          <p:cNvPr id="4" name="Shape 4"/>
          <p:cNvSpPr>
            <a:spLocks noGrp="1"/>
          </p:cNvSpPr>
          <p:nvPr>
            <p:ph type="sldNum" sz="quarter" idx="2"/>
          </p:nvPr>
        </p:nvSpPr>
        <p:spPr>
          <a:xfrm>
            <a:off x="6324600" y="9258300"/>
            <a:ext cx="342900" cy="368300"/>
          </a:xfrm>
          <a:prstGeom prst="rect">
            <a:avLst/>
          </a:prstGeom>
          <a:ln w="12700">
            <a:miter lim="400000"/>
          </a:ln>
        </p:spPr>
        <p:txBody>
          <a:bodyPr wrap="none" lIns="0" tIns="0" rIns="0" bIns="0">
            <a:spAutoFit/>
          </a:bodyPr>
          <a:lstStyle>
            <a:lvl1pPr>
              <a:defRPr sz="1800"/>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spd="med"/>
  <p:txStyles>
    <p:titleStyle>
      <a:lvl1pPr algn="ctr" defTabSz="584200">
        <a:defRPr sz="8400">
          <a:latin typeface="+mn-lt"/>
          <a:ea typeface="+mn-ea"/>
          <a:cs typeface="+mn-cs"/>
          <a:sym typeface="Gill Sans"/>
        </a:defRPr>
      </a:lvl1pPr>
      <a:lvl2pPr indent="228600" algn="ctr" defTabSz="584200">
        <a:defRPr sz="8400">
          <a:latin typeface="+mn-lt"/>
          <a:ea typeface="+mn-ea"/>
          <a:cs typeface="+mn-cs"/>
          <a:sym typeface="Gill Sans"/>
        </a:defRPr>
      </a:lvl2pPr>
      <a:lvl3pPr indent="457200" algn="ctr" defTabSz="584200">
        <a:defRPr sz="8400">
          <a:latin typeface="+mn-lt"/>
          <a:ea typeface="+mn-ea"/>
          <a:cs typeface="+mn-cs"/>
          <a:sym typeface="Gill Sans"/>
        </a:defRPr>
      </a:lvl3pPr>
      <a:lvl4pPr indent="685800" algn="ctr" defTabSz="584200">
        <a:defRPr sz="8400">
          <a:latin typeface="+mn-lt"/>
          <a:ea typeface="+mn-ea"/>
          <a:cs typeface="+mn-cs"/>
          <a:sym typeface="Gill Sans"/>
        </a:defRPr>
      </a:lvl4pPr>
      <a:lvl5pPr indent="914400" algn="ctr" defTabSz="584200">
        <a:defRPr sz="8400">
          <a:latin typeface="+mn-lt"/>
          <a:ea typeface="+mn-ea"/>
          <a:cs typeface="+mn-cs"/>
          <a:sym typeface="Gill Sans"/>
        </a:defRPr>
      </a:lvl5pPr>
      <a:lvl6pPr indent="1143000" algn="ctr" defTabSz="584200">
        <a:defRPr sz="8400">
          <a:latin typeface="+mn-lt"/>
          <a:ea typeface="+mn-ea"/>
          <a:cs typeface="+mn-cs"/>
          <a:sym typeface="Gill Sans"/>
        </a:defRPr>
      </a:lvl6pPr>
      <a:lvl7pPr indent="1371600" algn="ctr" defTabSz="584200">
        <a:defRPr sz="8400">
          <a:latin typeface="+mn-lt"/>
          <a:ea typeface="+mn-ea"/>
          <a:cs typeface="+mn-cs"/>
          <a:sym typeface="Gill Sans"/>
        </a:defRPr>
      </a:lvl7pPr>
      <a:lvl8pPr indent="1600200" algn="ctr" defTabSz="584200">
        <a:defRPr sz="8400">
          <a:latin typeface="+mn-lt"/>
          <a:ea typeface="+mn-ea"/>
          <a:cs typeface="+mn-cs"/>
          <a:sym typeface="Gill Sans"/>
        </a:defRPr>
      </a:lvl8pPr>
      <a:lvl9pPr indent="1828800" algn="ctr" defTabSz="584200">
        <a:defRPr sz="8400">
          <a:latin typeface="+mn-lt"/>
          <a:ea typeface="+mn-ea"/>
          <a:cs typeface="+mn-cs"/>
          <a:sym typeface="Gill Sans"/>
        </a:defRPr>
      </a:lvl9pPr>
    </p:titleStyle>
    <p:bodyStyle>
      <a:lvl1pPr marL="889000" indent="-571500" defTabSz="584200">
        <a:spcBef>
          <a:spcPts val="2400"/>
        </a:spcBef>
        <a:buSzPct val="171000"/>
        <a:buChar char="•"/>
        <a:defRPr sz="4200">
          <a:latin typeface="+mn-lt"/>
          <a:ea typeface="+mn-ea"/>
          <a:cs typeface="+mn-cs"/>
          <a:sym typeface="Gill Sans"/>
        </a:defRPr>
      </a:lvl1pPr>
      <a:lvl2pPr marL="1333500" indent="-571500" defTabSz="584200">
        <a:spcBef>
          <a:spcPts val="2400"/>
        </a:spcBef>
        <a:buSzPct val="171000"/>
        <a:buChar char="•"/>
        <a:defRPr sz="4200">
          <a:latin typeface="+mn-lt"/>
          <a:ea typeface="+mn-ea"/>
          <a:cs typeface="+mn-cs"/>
          <a:sym typeface="Gill Sans"/>
        </a:defRPr>
      </a:lvl2pPr>
      <a:lvl3pPr marL="1778000" indent="-571500" defTabSz="584200">
        <a:spcBef>
          <a:spcPts val="2400"/>
        </a:spcBef>
        <a:buSzPct val="171000"/>
        <a:buChar char="•"/>
        <a:defRPr sz="4200">
          <a:latin typeface="+mn-lt"/>
          <a:ea typeface="+mn-ea"/>
          <a:cs typeface="+mn-cs"/>
          <a:sym typeface="Gill Sans"/>
        </a:defRPr>
      </a:lvl3pPr>
      <a:lvl4pPr marL="2222500" indent="-571500" defTabSz="584200">
        <a:spcBef>
          <a:spcPts val="2400"/>
        </a:spcBef>
        <a:buSzPct val="171000"/>
        <a:buChar char="•"/>
        <a:defRPr sz="4200">
          <a:latin typeface="+mn-lt"/>
          <a:ea typeface="+mn-ea"/>
          <a:cs typeface="+mn-cs"/>
          <a:sym typeface="Gill Sans"/>
        </a:defRPr>
      </a:lvl4pPr>
      <a:lvl5pPr marL="2667000" indent="-571500" defTabSz="584200">
        <a:spcBef>
          <a:spcPts val="2400"/>
        </a:spcBef>
        <a:buSzPct val="171000"/>
        <a:buChar char="•"/>
        <a:defRPr sz="4200">
          <a:latin typeface="+mn-lt"/>
          <a:ea typeface="+mn-ea"/>
          <a:cs typeface="+mn-cs"/>
          <a:sym typeface="Gill Sans"/>
        </a:defRPr>
      </a:lvl5pPr>
      <a:lvl6pPr marL="3022600" indent="-571500" defTabSz="584200">
        <a:spcBef>
          <a:spcPts val="2400"/>
        </a:spcBef>
        <a:buSzPct val="171000"/>
        <a:buChar char="•"/>
        <a:defRPr sz="4200">
          <a:latin typeface="+mn-lt"/>
          <a:ea typeface="+mn-ea"/>
          <a:cs typeface="+mn-cs"/>
          <a:sym typeface="Gill Sans"/>
        </a:defRPr>
      </a:lvl6pPr>
      <a:lvl7pPr marL="3378200" indent="-571500" defTabSz="584200">
        <a:spcBef>
          <a:spcPts val="2400"/>
        </a:spcBef>
        <a:buSzPct val="171000"/>
        <a:buChar char="•"/>
        <a:defRPr sz="4200">
          <a:latin typeface="+mn-lt"/>
          <a:ea typeface="+mn-ea"/>
          <a:cs typeface="+mn-cs"/>
          <a:sym typeface="Gill Sans"/>
        </a:defRPr>
      </a:lvl7pPr>
      <a:lvl8pPr marL="3733800" indent="-571500" defTabSz="584200">
        <a:spcBef>
          <a:spcPts val="2400"/>
        </a:spcBef>
        <a:buSzPct val="171000"/>
        <a:buChar char="•"/>
        <a:defRPr sz="4200">
          <a:latin typeface="+mn-lt"/>
          <a:ea typeface="+mn-ea"/>
          <a:cs typeface="+mn-cs"/>
          <a:sym typeface="Gill Sans"/>
        </a:defRPr>
      </a:lvl8pPr>
      <a:lvl9pPr marL="4089400" indent="-571500" defTabSz="584200">
        <a:spcBef>
          <a:spcPts val="2400"/>
        </a:spcBef>
        <a:buSzPct val="171000"/>
        <a:buChar char="•"/>
        <a:defRPr sz="4200">
          <a:latin typeface="+mn-lt"/>
          <a:ea typeface="+mn-ea"/>
          <a:cs typeface="+mn-cs"/>
          <a:sym typeface="Gill Sans"/>
        </a:defRPr>
      </a:lvl9pPr>
    </p:bodyStyle>
    <p:otherStyle>
      <a:lvl1pPr algn="ctr" defTabSz="584200">
        <a:defRPr>
          <a:solidFill>
            <a:schemeClr val="tx1"/>
          </a:solidFill>
          <a:latin typeface="+mn-lt"/>
          <a:ea typeface="+mn-ea"/>
          <a:cs typeface="+mn-cs"/>
          <a:sym typeface="Gill Sans"/>
        </a:defRPr>
      </a:lvl1pPr>
      <a:lvl2pPr indent="228600" algn="ctr" defTabSz="584200">
        <a:defRPr>
          <a:solidFill>
            <a:schemeClr val="tx1"/>
          </a:solidFill>
          <a:latin typeface="+mn-lt"/>
          <a:ea typeface="+mn-ea"/>
          <a:cs typeface="+mn-cs"/>
          <a:sym typeface="Gill Sans"/>
        </a:defRPr>
      </a:lvl2pPr>
      <a:lvl3pPr indent="457200" algn="ctr" defTabSz="584200">
        <a:defRPr>
          <a:solidFill>
            <a:schemeClr val="tx1"/>
          </a:solidFill>
          <a:latin typeface="+mn-lt"/>
          <a:ea typeface="+mn-ea"/>
          <a:cs typeface="+mn-cs"/>
          <a:sym typeface="Gill Sans"/>
        </a:defRPr>
      </a:lvl3pPr>
      <a:lvl4pPr indent="685800" algn="ctr" defTabSz="584200">
        <a:defRPr>
          <a:solidFill>
            <a:schemeClr val="tx1"/>
          </a:solidFill>
          <a:latin typeface="+mn-lt"/>
          <a:ea typeface="+mn-ea"/>
          <a:cs typeface="+mn-cs"/>
          <a:sym typeface="Gill Sans"/>
        </a:defRPr>
      </a:lvl4pPr>
      <a:lvl5pPr indent="914400" algn="ctr" defTabSz="584200">
        <a:defRPr>
          <a:solidFill>
            <a:schemeClr val="tx1"/>
          </a:solidFill>
          <a:latin typeface="+mn-lt"/>
          <a:ea typeface="+mn-ea"/>
          <a:cs typeface="+mn-cs"/>
          <a:sym typeface="Gill Sans"/>
        </a:defRPr>
      </a:lvl5pPr>
      <a:lvl6pPr indent="1143000" algn="ctr" defTabSz="584200">
        <a:defRPr>
          <a:solidFill>
            <a:schemeClr val="tx1"/>
          </a:solidFill>
          <a:latin typeface="+mn-lt"/>
          <a:ea typeface="+mn-ea"/>
          <a:cs typeface="+mn-cs"/>
          <a:sym typeface="Gill Sans"/>
        </a:defRPr>
      </a:lvl6pPr>
      <a:lvl7pPr indent="1371600" algn="ctr" defTabSz="584200">
        <a:defRPr>
          <a:solidFill>
            <a:schemeClr val="tx1"/>
          </a:solidFill>
          <a:latin typeface="+mn-lt"/>
          <a:ea typeface="+mn-ea"/>
          <a:cs typeface="+mn-cs"/>
          <a:sym typeface="Gill Sans"/>
        </a:defRPr>
      </a:lvl7pPr>
      <a:lvl8pPr indent="1600200" algn="ctr" defTabSz="584200">
        <a:defRPr>
          <a:solidFill>
            <a:schemeClr val="tx1"/>
          </a:solidFill>
          <a:latin typeface="+mn-lt"/>
          <a:ea typeface="+mn-ea"/>
          <a:cs typeface="+mn-cs"/>
          <a:sym typeface="Gill Sans"/>
        </a:defRPr>
      </a:lvl8pPr>
      <a:lvl9pPr indent="1828800" algn="ctr" defTabSz="584200">
        <a:defRPr>
          <a:solidFill>
            <a:schemeClr val="tx1"/>
          </a:solidFill>
          <a:latin typeface="+mn-lt"/>
          <a:ea typeface="+mn-ea"/>
          <a:cs typeface="+mn-cs"/>
          <a:sym typeface="Gill San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Shape 65"/>
          <p:cNvSpPr>
            <a:spLocks noGrp="1"/>
          </p:cNvSpPr>
          <p:nvPr>
            <p:ph type="title"/>
          </p:nvPr>
        </p:nvSpPr>
        <p:spPr>
          <a:xfrm>
            <a:off x="1270000" y="800100"/>
            <a:ext cx="10464800" cy="3302000"/>
          </a:xfrm>
          <a:prstGeom prst="rect">
            <a:avLst/>
          </a:prstGeom>
        </p:spPr>
        <p:txBody>
          <a:bodyPr/>
          <a:lstStyle/>
          <a:p>
            <a:pPr lvl="0">
              <a:defRPr sz="1800"/>
            </a:pPr>
            <a:r>
              <a:rPr sz="8400"/>
              <a:t>Working Together</a:t>
            </a:r>
          </a:p>
        </p:txBody>
      </p:sp>
      <p:sp>
        <p:nvSpPr>
          <p:cNvPr id="66" name="Shape 66"/>
          <p:cNvSpPr>
            <a:spLocks noGrp="1"/>
          </p:cNvSpPr>
          <p:nvPr>
            <p:ph type="body" idx="1"/>
          </p:nvPr>
        </p:nvSpPr>
        <p:spPr>
          <a:xfrm>
            <a:off x="1689100" y="4838700"/>
            <a:ext cx="9461500" cy="1130300"/>
          </a:xfrm>
          <a:prstGeom prst="rect">
            <a:avLst/>
          </a:prstGeom>
        </p:spPr>
        <p:txBody>
          <a:bodyPr/>
          <a:lstStyle/>
          <a:p>
            <a:pPr lvl="0">
              <a:defRPr sz="1800"/>
            </a:pPr>
            <a:r>
              <a:rPr sz="3600" dirty="0"/>
              <a:t>Collaboration of CS4760, </a:t>
            </a:r>
            <a:r>
              <a:rPr sz="3600" dirty="0" smtClean="0"/>
              <a:t>HU46</a:t>
            </a:r>
            <a:r>
              <a:rPr lang="en-US" sz="3600" dirty="0" smtClean="0"/>
              <a:t>42</a:t>
            </a:r>
            <a:r>
              <a:rPr sz="3600" dirty="0" smtClean="0"/>
              <a:t>, </a:t>
            </a:r>
            <a:r>
              <a:rPr sz="3600" dirty="0"/>
              <a:t>CS5760</a:t>
            </a:r>
          </a:p>
        </p:txBody>
      </p:sp>
      <p:sp>
        <p:nvSpPr>
          <p:cNvPr id="67" name="Shape 67"/>
          <p:cNvSpPr/>
          <p:nvPr/>
        </p:nvSpPr>
        <p:spPr>
          <a:xfrm>
            <a:off x="1122" y="7194550"/>
            <a:ext cx="12992101" cy="9906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0">
              <a:defRPr sz="1800"/>
            </a:pPr>
            <a:r>
              <a:rPr sz="3100" dirty="0">
                <a:solidFill>
                  <a:srgbClr val="7A7A7A"/>
                </a:solidFill>
              </a:rPr>
              <a:t>Wei Zhang</a:t>
            </a:r>
          </a:p>
          <a:p>
            <a:pPr lvl="0">
              <a:defRPr sz="1800"/>
            </a:pPr>
            <a:r>
              <a:rPr sz="3100" dirty="0">
                <a:solidFill>
                  <a:srgbClr val="7A7A7A"/>
                </a:solidFill>
              </a:rPr>
              <a:t>PhD candidate, Applied Cognitive Science and Human Factors</a:t>
            </a:r>
          </a:p>
        </p:txBody>
      </p:sp>
      <p:sp>
        <p:nvSpPr>
          <p:cNvPr id="68" name="Shape 68"/>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fld id="{86CB4B4D-7CA3-9044-876B-883B54F8677D}" type="slidenum">
              <a:t>1</a:t>
            </a:fld>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Shape 147"/>
          <p:cNvSpPr>
            <a:spLocks noGrp="1"/>
          </p:cNvSpPr>
          <p:nvPr>
            <p:ph type="body" idx="1"/>
          </p:nvPr>
        </p:nvSpPr>
        <p:spPr>
          <a:xfrm>
            <a:off x="812800" y="317500"/>
            <a:ext cx="11595100" cy="9067800"/>
          </a:xfrm>
          <a:prstGeom prst="rect">
            <a:avLst/>
          </a:prstGeom>
        </p:spPr>
        <p:txBody>
          <a:bodyPr lIns="0" tIns="0" rIns="0" bIns="0" anchor="t"/>
          <a:lstStyle/>
          <a:p>
            <a:pPr marL="0" lvl="0" indent="0">
              <a:buSzTx/>
              <a:buNone/>
              <a:defRPr sz="1800"/>
            </a:pPr>
            <a:r>
              <a:rPr sz="4400" dirty="0"/>
              <a:t>What is a team?</a:t>
            </a:r>
          </a:p>
          <a:p>
            <a:pPr marL="571500" lvl="0">
              <a:defRPr sz="1800"/>
            </a:pPr>
            <a:r>
              <a:rPr sz="3700" dirty="0"/>
              <a:t>Social entities composed of members with high task interdependency and shared common goals (Dyer, 1984).</a:t>
            </a:r>
          </a:p>
          <a:p>
            <a:pPr marL="571500" lvl="0">
              <a:defRPr sz="1800"/>
            </a:pPr>
            <a:r>
              <a:rPr sz="3700" dirty="0"/>
              <a:t>A group of people with different </a:t>
            </a:r>
            <a:r>
              <a:rPr sz="3700" dirty="0" smtClean="0"/>
              <a:t>specialties </a:t>
            </a:r>
            <a:r>
              <a:rPr sz="3700" dirty="0"/>
              <a:t>linked in a common purpose. </a:t>
            </a:r>
          </a:p>
          <a:p>
            <a:pPr marL="571500" lvl="0">
              <a:defRPr sz="1800"/>
            </a:pPr>
            <a:endParaRPr sz="3700" dirty="0">
              <a:solidFill>
                <a:srgbClr val="C0C0C0"/>
              </a:solidFill>
            </a:endParaRPr>
          </a:p>
          <a:p>
            <a:pPr marL="571500" lvl="0">
              <a:defRPr sz="1800"/>
            </a:pPr>
            <a:endParaRPr sz="3700" dirty="0">
              <a:solidFill>
                <a:srgbClr val="C0C0C0"/>
              </a:solidFill>
            </a:endParaRPr>
          </a:p>
          <a:p>
            <a:pPr marL="571500" lvl="0">
              <a:defRPr sz="1800"/>
            </a:pPr>
            <a:r>
              <a:rPr sz="3700" dirty="0">
                <a:solidFill>
                  <a:srgbClr val="D6D6D6"/>
                </a:solidFill>
              </a:rPr>
              <a:t>Teamwork: team members integrate and share information, coordinate and cooperate as task demands shift so as to complete their mission. </a:t>
            </a:r>
          </a:p>
        </p:txBody>
      </p:sp>
      <p:sp>
        <p:nvSpPr>
          <p:cNvPr id="148" name="Shape 148"/>
          <p:cNvSpPr/>
          <p:nvPr/>
        </p:nvSpPr>
        <p:spPr>
          <a:xfrm>
            <a:off x="5308600" y="4165600"/>
            <a:ext cx="6578600" cy="19304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algn="l">
              <a:lnSpc>
                <a:spcPct val="50000"/>
              </a:lnSpc>
              <a:spcBef>
                <a:spcPts val="2400"/>
              </a:spcBef>
              <a:defRPr sz="1800"/>
            </a:pPr>
            <a:endParaRPr sz="2800" dirty="0">
              <a:solidFill>
                <a:srgbClr val="D6D6D6"/>
              </a:solidFill>
            </a:endParaRPr>
          </a:p>
          <a:p>
            <a:pPr lvl="0" algn="l">
              <a:lnSpc>
                <a:spcPct val="50000"/>
              </a:lnSpc>
              <a:spcBef>
                <a:spcPts val="2400"/>
              </a:spcBef>
              <a:buSzPct val="171000"/>
              <a:defRPr sz="1800"/>
            </a:pPr>
            <a:r>
              <a:rPr lang="en-US" sz="2400" dirty="0" smtClean="0">
                <a:solidFill>
                  <a:srgbClr val="D6D6D6"/>
                </a:solidFill>
              </a:rPr>
              <a:t>Common purpose/shared </a:t>
            </a:r>
            <a:r>
              <a:rPr lang="en-US" sz="2400" dirty="0">
                <a:solidFill>
                  <a:srgbClr val="D6D6D6"/>
                </a:solidFill>
              </a:rPr>
              <a:t>g</a:t>
            </a:r>
            <a:r>
              <a:rPr lang="en-US" sz="2400" dirty="0" smtClean="0">
                <a:solidFill>
                  <a:srgbClr val="D6D6D6"/>
                </a:solidFill>
              </a:rPr>
              <a:t>oals</a:t>
            </a:r>
            <a:r>
              <a:rPr sz="2400" dirty="0" smtClean="0">
                <a:solidFill>
                  <a:srgbClr val="D6D6D6"/>
                </a:solidFill>
              </a:rPr>
              <a:t>:</a:t>
            </a:r>
          </a:p>
          <a:p>
            <a:pPr marL="571500" lvl="1" indent="-254000" algn="l">
              <a:lnSpc>
                <a:spcPct val="50000"/>
              </a:lnSpc>
              <a:spcBef>
                <a:spcPts val="2400"/>
              </a:spcBef>
              <a:buSzPct val="171000"/>
              <a:buChar char="•"/>
              <a:defRPr sz="1800"/>
            </a:pPr>
            <a:r>
              <a:rPr sz="2400" dirty="0" smtClean="0">
                <a:solidFill>
                  <a:srgbClr val="D6D6D6"/>
                </a:solidFill>
              </a:rPr>
              <a:t>Develop app</a:t>
            </a:r>
            <a:endParaRPr sz="2400" dirty="0">
              <a:solidFill>
                <a:srgbClr val="D6D6D6"/>
              </a:solidFill>
            </a:endParaRPr>
          </a:p>
          <a:p>
            <a:pPr marL="571500" lvl="1" indent="-254000" algn="l">
              <a:lnSpc>
                <a:spcPct val="50000"/>
              </a:lnSpc>
              <a:spcBef>
                <a:spcPts val="2400"/>
              </a:spcBef>
              <a:buSzPct val="171000"/>
              <a:buChar char="•"/>
              <a:defRPr sz="1800"/>
            </a:pPr>
            <a:r>
              <a:rPr sz="2400" dirty="0">
                <a:solidFill>
                  <a:srgbClr val="D6D6D6"/>
                </a:solidFill>
              </a:rPr>
              <a:t>Complete the course</a:t>
            </a:r>
          </a:p>
        </p:txBody>
      </p:sp>
      <p:sp>
        <p:nvSpPr>
          <p:cNvPr id="149" name="Shape 149"/>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fld id="{86CB4B4D-7CA3-9044-876B-883B54F8677D}" type="slidenum">
              <a:t>10</a:t>
            </a:fld>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a:spLocks noGrp="1"/>
          </p:cNvSpPr>
          <p:nvPr>
            <p:ph type="body" idx="1"/>
          </p:nvPr>
        </p:nvSpPr>
        <p:spPr>
          <a:xfrm>
            <a:off x="812800" y="317500"/>
            <a:ext cx="11595100" cy="9067800"/>
          </a:xfrm>
          <a:prstGeom prst="rect">
            <a:avLst/>
          </a:prstGeom>
        </p:spPr>
        <p:txBody>
          <a:bodyPr lIns="0" tIns="0" rIns="0" bIns="0" anchor="t"/>
          <a:lstStyle/>
          <a:p>
            <a:pPr marL="0" lvl="0" indent="0">
              <a:buSzTx/>
              <a:buNone/>
              <a:defRPr sz="1800"/>
            </a:pPr>
            <a:r>
              <a:rPr sz="4400" dirty="0"/>
              <a:t>What is a team?</a:t>
            </a:r>
          </a:p>
          <a:p>
            <a:pPr marL="571500" lvl="0">
              <a:defRPr sz="1800"/>
            </a:pPr>
            <a:r>
              <a:rPr sz="3700" dirty="0"/>
              <a:t>Social entities composed of members with high task interdependency and shared common goals (Dyer, 1984).</a:t>
            </a:r>
          </a:p>
          <a:p>
            <a:pPr marL="571500" lvl="0">
              <a:defRPr sz="1800"/>
            </a:pPr>
            <a:r>
              <a:rPr sz="3700" dirty="0"/>
              <a:t>A group of people with different </a:t>
            </a:r>
            <a:r>
              <a:rPr sz="3700" dirty="0" err="1"/>
              <a:t>specialities</a:t>
            </a:r>
            <a:r>
              <a:rPr sz="3700" dirty="0"/>
              <a:t> linked in a common purpose. </a:t>
            </a:r>
          </a:p>
          <a:p>
            <a:pPr marL="571500" lvl="0">
              <a:defRPr sz="1800"/>
            </a:pPr>
            <a:endParaRPr sz="3700" dirty="0">
              <a:solidFill>
                <a:srgbClr val="C0C0C0"/>
              </a:solidFill>
            </a:endParaRPr>
          </a:p>
          <a:p>
            <a:pPr marL="571500" lvl="0">
              <a:defRPr sz="1800"/>
            </a:pPr>
            <a:endParaRPr sz="3700" dirty="0">
              <a:solidFill>
                <a:srgbClr val="C0C0C0"/>
              </a:solidFill>
            </a:endParaRPr>
          </a:p>
          <a:p>
            <a:pPr marL="571500" lvl="0">
              <a:defRPr sz="1800"/>
            </a:pPr>
            <a:r>
              <a:rPr sz="3700" dirty="0">
                <a:solidFill>
                  <a:srgbClr val="D6D6D6"/>
                </a:solidFill>
              </a:rPr>
              <a:t>Teamwork: team members integrate and share information, coordinate and cooperate as task demands shift so as to complete their mission. </a:t>
            </a:r>
          </a:p>
        </p:txBody>
      </p:sp>
      <p:sp>
        <p:nvSpPr>
          <p:cNvPr id="152" name="Shape 152"/>
          <p:cNvSpPr/>
          <p:nvPr/>
        </p:nvSpPr>
        <p:spPr>
          <a:xfrm>
            <a:off x="5308600" y="4241800"/>
            <a:ext cx="6578600" cy="19304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algn="l">
              <a:lnSpc>
                <a:spcPct val="50000"/>
              </a:lnSpc>
              <a:spcBef>
                <a:spcPts val="2400"/>
              </a:spcBef>
              <a:defRPr sz="1800"/>
            </a:pPr>
            <a:endParaRPr sz="2800" dirty="0">
              <a:solidFill>
                <a:srgbClr val="D6D6D6"/>
              </a:solidFill>
            </a:endParaRPr>
          </a:p>
          <a:p>
            <a:pPr lvl="0" algn="l">
              <a:lnSpc>
                <a:spcPct val="50000"/>
              </a:lnSpc>
              <a:spcBef>
                <a:spcPts val="2400"/>
              </a:spcBef>
              <a:buSzPct val="171000"/>
              <a:defRPr sz="1800"/>
            </a:pPr>
            <a:r>
              <a:rPr lang="en-US" sz="2400" dirty="0"/>
              <a:t>C</a:t>
            </a:r>
            <a:r>
              <a:rPr sz="2400" dirty="0" smtClean="0"/>
              <a:t>ommon purpose</a:t>
            </a:r>
            <a:r>
              <a:rPr lang="en-US" sz="2400" dirty="0" smtClean="0"/>
              <a:t>/shared goals</a:t>
            </a:r>
            <a:r>
              <a:rPr sz="2400" dirty="0" smtClean="0"/>
              <a:t>:</a:t>
            </a:r>
            <a:endParaRPr sz="2400" dirty="0"/>
          </a:p>
          <a:p>
            <a:pPr marL="571500" lvl="1" indent="-254000" algn="l">
              <a:lnSpc>
                <a:spcPct val="50000"/>
              </a:lnSpc>
              <a:spcBef>
                <a:spcPts val="2400"/>
              </a:spcBef>
              <a:buSzPct val="171000"/>
              <a:buChar char="•"/>
              <a:defRPr sz="1800"/>
            </a:pPr>
            <a:r>
              <a:rPr sz="2400" dirty="0"/>
              <a:t>Develop the app</a:t>
            </a:r>
          </a:p>
          <a:p>
            <a:pPr marL="571500" lvl="1" indent="-254000" algn="l">
              <a:lnSpc>
                <a:spcPct val="50000"/>
              </a:lnSpc>
              <a:spcBef>
                <a:spcPts val="2400"/>
              </a:spcBef>
              <a:buSzPct val="171000"/>
              <a:buChar char="•"/>
              <a:defRPr sz="1800"/>
            </a:pPr>
            <a:r>
              <a:rPr sz="2400" dirty="0"/>
              <a:t>Complete the course</a:t>
            </a:r>
          </a:p>
        </p:txBody>
      </p:sp>
      <p:sp>
        <p:nvSpPr>
          <p:cNvPr id="153" name="Shape 153"/>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fld id="{86CB4B4D-7CA3-9044-876B-883B54F8677D}" type="slidenum">
              <a:t>11</a:t>
            </a:fld>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a:spLocks noGrp="1"/>
          </p:cNvSpPr>
          <p:nvPr>
            <p:ph type="body" idx="1"/>
          </p:nvPr>
        </p:nvSpPr>
        <p:spPr>
          <a:xfrm>
            <a:off x="812800" y="317500"/>
            <a:ext cx="11595100" cy="9067800"/>
          </a:xfrm>
          <a:prstGeom prst="rect">
            <a:avLst/>
          </a:prstGeom>
        </p:spPr>
        <p:txBody>
          <a:bodyPr lIns="0" tIns="0" rIns="0" bIns="0" anchor="t"/>
          <a:lstStyle/>
          <a:p>
            <a:pPr marL="0" lvl="0" indent="0">
              <a:buSzTx/>
              <a:buNone/>
              <a:defRPr sz="1800"/>
            </a:pPr>
            <a:r>
              <a:rPr sz="4400"/>
              <a:t>What is a team?</a:t>
            </a:r>
          </a:p>
          <a:p>
            <a:pPr marL="571500" lvl="0">
              <a:defRPr sz="1800"/>
            </a:pPr>
            <a:r>
              <a:rPr sz="3700"/>
              <a:t>Social entities composed of members with high task interdependency and shared common goals (Dyer, 1984).</a:t>
            </a:r>
          </a:p>
          <a:p>
            <a:pPr marL="571500" lvl="0">
              <a:defRPr sz="1800"/>
            </a:pPr>
            <a:r>
              <a:rPr sz="3700"/>
              <a:t>A group of people with different specialities linked in a common purpose. </a:t>
            </a:r>
          </a:p>
          <a:p>
            <a:pPr marL="571500" lvl="0">
              <a:defRPr sz="1800"/>
            </a:pPr>
            <a:endParaRPr sz="3700">
              <a:solidFill>
                <a:srgbClr val="C0C0C0"/>
              </a:solidFill>
            </a:endParaRPr>
          </a:p>
          <a:p>
            <a:pPr marL="571500" lvl="0">
              <a:defRPr sz="1800"/>
            </a:pPr>
            <a:endParaRPr sz="3700">
              <a:solidFill>
                <a:srgbClr val="C0C0C0"/>
              </a:solidFill>
            </a:endParaRPr>
          </a:p>
          <a:p>
            <a:pPr marL="571500" lvl="0">
              <a:defRPr sz="1800"/>
            </a:pPr>
            <a:r>
              <a:rPr sz="3700"/>
              <a:t>Teamwork: team members integrate and share information, coordinate and cooperate as task demands shift so as to complete their mission. </a:t>
            </a:r>
          </a:p>
        </p:txBody>
      </p:sp>
      <p:sp>
        <p:nvSpPr>
          <p:cNvPr id="156" name="Shape 156"/>
          <p:cNvSpPr/>
          <p:nvPr/>
        </p:nvSpPr>
        <p:spPr>
          <a:xfrm>
            <a:off x="5308600" y="4318000"/>
            <a:ext cx="6578600" cy="19304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algn="l">
              <a:lnSpc>
                <a:spcPct val="50000"/>
              </a:lnSpc>
              <a:spcBef>
                <a:spcPts val="2400"/>
              </a:spcBef>
              <a:defRPr sz="1800"/>
            </a:pPr>
            <a:endParaRPr sz="2800" dirty="0">
              <a:solidFill>
                <a:srgbClr val="D6D6D6"/>
              </a:solidFill>
            </a:endParaRPr>
          </a:p>
          <a:p>
            <a:pPr lvl="0" algn="l">
              <a:lnSpc>
                <a:spcPct val="50000"/>
              </a:lnSpc>
              <a:spcBef>
                <a:spcPts val="2400"/>
              </a:spcBef>
              <a:buSzPct val="171000"/>
              <a:defRPr sz="1800"/>
            </a:pPr>
            <a:r>
              <a:rPr lang="en-US" sz="2400" dirty="0" smtClean="0">
                <a:solidFill>
                  <a:srgbClr val="D6D6D6"/>
                </a:solidFill>
              </a:rPr>
              <a:t>Shared Goals</a:t>
            </a:r>
            <a:r>
              <a:rPr sz="2400" dirty="0" smtClean="0">
                <a:solidFill>
                  <a:srgbClr val="D6D6D6"/>
                </a:solidFill>
              </a:rPr>
              <a:t>:</a:t>
            </a:r>
            <a:endParaRPr sz="2400" dirty="0">
              <a:solidFill>
                <a:srgbClr val="D6D6D6"/>
              </a:solidFill>
            </a:endParaRPr>
          </a:p>
          <a:p>
            <a:pPr marL="571500" lvl="1" indent="-254000" algn="l">
              <a:lnSpc>
                <a:spcPct val="50000"/>
              </a:lnSpc>
              <a:spcBef>
                <a:spcPts val="2400"/>
              </a:spcBef>
              <a:buSzPct val="171000"/>
              <a:buChar char="•"/>
              <a:defRPr sz="1800"/>
            </a:pPr>
            <a:r>
              <a:rPr sz="2400" dirty="0">
                <a:solidFill>
                  <a:srgbClr val="D6D6D6"/>
                </a:solidFill>
              </a:rPr>
              <a:t>Develop the app</a:t>
            </a:r>
          </a:p>
          <a:p>
            <a:pPr marL="571500" lvl="1" indent="-254000" algn="l">
              <a:lnSpc>
                <a:spcPct val="50000"/>
              </a:lnSpc>
              <a:spcBef>
                <a:spcPts val="2400"/>
              </a:spcBef>
              <a:buSzPct val="171000"/>
              <a:buChar char="•"/>
              <a:defRPr sz="1800"/>
            </a:pPr>
            <a:r>
              <a:rPr sz="2400" dirty="0">
                <a:solidFill>
                  <a:srgbClr val="D6D6D6"/>
                </a:solidFill>
              </a:rPr>
              <a:t>Complete the course</a:t>
            </a:r>
          </a:p>
        </p:txBody>
      </p:sp>
      <p:sp>
        <p:nvSpPr>
          <p:cNvPr id="157" name="Shape 157"/>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fld id="{86CB4B4D-7CA3-9044-876B-883B54F8677D}" type="slidenum">
              <a:t>12</a:t>
            </a:fld>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hape 159"/>
          <p:cNvSpPr>
            <a:spLocks noGrp="1"/>
          </p:cNvSpPr>
          <p:nvPr>
            <p:ph type="body" idx="1"/>
          </p:nvPr>
        </p:nvSpPr>
        <p:spPr>
          <a:xfrm>
            <a:off x="1231900" y="406400"/>
            <a:ext cx="11264900" cy="7099300"/>
          </a:xfrm>
          <a:prstGeom prst="rect">
            <a:avLst/>
          </a:prstGeom>
        </p:spPr>
        <p:txBody>
          <a:bodyPr/>
          <a:lstStyle/>
          <a:p>
            <a:pPr marL="0" lvl="0" indent="0">
              <a:buSzTx/>
              <a:buNone/>
              <a:defRPr sz="1800"/>
            </a:pPr>
            <a:r>
              <a:rPr sz="4400"/>
              <a:t>What are the factors that influence your team collaboration? </a:t>
            </a:r>
          </a:p>
          <a:p>
            <a:pPr marL="571500" lvl="0">
              <a:defRPr sz="1800"/>
            </a:pPr>
            <a:r>
              <a:rPr sz="3700"/>
              <a:t>Time constraint</a:t>
            </a:r>
          </a:p>
          <a:p>
            <a:pPr marL="571500" lvl="0">
              <a:defRPr sz="1800"/>
            </a:pPr>
            <a:r>
              <a:rPr sz="3700"/>
              <a:t>Communication</a:t>
            </a:r>
          </a:p>
          <a:p>
            <a:pPr marL="571500" lvl="0">
              <a:defRPr sz="1800"/>
            </a:pPr>
            <a:r>
              <a:rPr sz="3700"/>
              <a:t>Task coordination</a:t>
            </a:r>
          </a:p>
          <a:p>
            <a:pPr marL="571500" lvl="0">
              <a:defRPr sz="1800"/>
            </a:pPr>
            <a:r>
              <a:rPr sz="3700"/>
              <a:t>Awareness of the contribution from the other discipline</a:t>
            </a:r>
          </a:p>
          <a:p>
            <a:pPr marL="571500" lvl="0">
              <a:defRPr sz="1800"/>
            </a:pPr>
            <a:r>
              <a:rPr sz="3700"/>
              <a:t>Personalities</a:t>
            </a:r>
          </a:p>
        </p:txBody>
      </p:sp>
      <p:sp>
        <p:nvSpPr>
          <p:cNvPr id="160" name="Shape 160"/>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fld id="{86CB4B4D-7CA3-9044-876B-883B54F8677D}" type="slidenum">
              <a:t>13</a:t>
            </a:fld>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a:spLocks noGrp="1"/>
          </p:cNvSpPr>
          <p:nvPr>
            <p:ph type="title"/>
          </p:nvPr>
        </p:nvSpPr>
        <p:spPr>
          <a:xfrm>
            <a:off x="1130300" y="0"/>
            <a:ext cx="10464800" cy="2438400"/>
          </a:xfrm>
          <a:prstGeom prst="rect">
            <a:avLst/>
          </a:prstGeom>
        </p:spPr>
        <p:txBody>
          <a:bodyPr/>
          <a:lstStyle/>
          <a:p>
            <a:pPr lvl="0">
              <a:defRPr sz="1800"/>
            </a:pPr>
            <a:r>
              <a:rPr lang="en-US" sz="6600" dirty="0" smtClean="0"/>
              <a:t>Team Building Techniques</a:t>
            </a:r>
            <a:endParaRPr sz="6600" dirty="0"/>
          </a:p>
        </p:txBody>
      </p:sp>
      <p:sp>
        <p:nvSpPr>
          <p:cNvPr id="163" name="Shape 163"/>
          <p:cNvSpPr>
            <a:spLocks noGrp="1"/>
          </p:cNvSpPr>
          <p:nvPr>
            <p:ph type="body" idx="1"/>
          </p:nvPr>
        </p:nvSpPr>
        <p:spPr>
          <a:xfrm>
            <a:off x="1409700" y="1155700"/>
            <a:ext cx="10464800" cy="5715000"/>
          </a:xfrm>
          <a:prstGeom prst="rect">
            <a:avLst/>
          </a:prstGeom>
        </p:spPr>
        <p:txBody>
          <a:bodyPr/>
          <a:lstStyle/>
          <a:p>
            <a:pPr lvl="0">
              <a:defRPr sz="1800"/>
            </a:pPr>
            <a:r>
              <a:rPr sz="4200" dirty="0"/>
              <a:t>Getting to know </a:t>
            </a:r>
            <a:r>
              <a:rPr lang="en-US" sz="4200" dirty="0" smtClean="0"/>
              <a:t>each other</a:t>
            </a:r>
            <a:endParaRPr sz="4200" dirty="0"/>
          </a:p>
          <a:p>
            <a:pPr lvl="0">
              <a:defRPr sz="1800"/>
            </a:pPr>
            <a:r>
              <a:rPr lang="en-US" sz="4200" dirty="0" smtClean="0"/>
              <a:t>Create shared/common</a:t>
            </a:r>
            <a:r>
              <a:rPr sz="4200" dirty="0" smtClean="0"/>
              <a:t> goal</a:t>
            </a:r>
            <a:r>
              <a:rPr lang="en-US" sz="4200" dirty="0" smtClean="0"/>
              <a:t>s</a:t>
            </a:r>
            <a:endParaRPr sz="4200" dirty="0"/>
          </a:p>
          <a:p>
            <a:pPr lvl="0">
              <a:defRPr sz="1800"/>
            </a:pPr>
            <a:r>
              <a:rPr lang="en-US" sz="4200" dirty="0" smtClean="0"/>
              <a:t>Build a t</a:t>
            </a:r>
            <a:r>
              <a:rPr sz="4200" dirty="0" smtClean="0"/>
              <a:t>eam </a:t>
            </a:r>
            <a:r>
              <a:rPr sz="4200" dirty="0"/>
              <a:t>structure</a:t>
            </a:r>
          </a:p>
          <a:p>
            <a:pPr lvl="0">
              <a:defRPr sz="1800"/>
            </a:pPr>
            <a:r>
              <a:rPr lang="en-US" sz="4200" dirty="0" smtClean="0"/>
              <a:t>Develop a t</a:t>
            </a:r>
            <a:r>
              <a:rPr sz="4200" dirty="0" smtClean="0"/>
              <a:t>eam </a:t>
            </a:r>
            <a:r>
              <a:rPr sz="4200" dirty="0"/>
              <a:t>process</a:t>
            </a:r>
          </a:p>
        </p:txBody>
      </p:sp>
      <p:sp>
        <p:nvSpPr>
          <p:cNvPr id="164" name="Shape 164"/>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fld id="{86CB4B4D-7CA3-9044-876B-883B54F8677D}" type="slidenum">
              <a:t>14</a:t>
            </a:fld>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hape 166"/>
          <p:cNvSpPr>
            <a:spLocks noGrp="1"/>
          </p:cNvSpPr>
          <p:nvPr>
            <p:ph type="body" idx="1"/>
          </p:nvPr>
        </p:nvSpPr>
        <p:spPr>
          <a:xfrm>
            <a:off x="1066800" y="0"/>
            <a:ext cx="10464800" cy="5715000"/>
          </a:xfrm>
          <a:prstGeom prst="rect">
            <a:avLst/>
          </a:prstGeom>
        </p:spPr>
        <p:txBody>
          <a:bodyPr/>
          <a:lstStyle/>
          <a:p>
            <a:pPr marL="0" lvl="0" indent="0">
              <a:buSzTx/>
              <a:buNone/>
              <a:defRPr sz="1800"/>
            </a:pPr>
            <a:r>
              <a:rPr sz="4200" dirty="0"/>
              <a:t>Getting to know </a:t>
            </a:r>
            <a:r>
              <a:rPr lang="en-US" sz="4200" dirty="0" smtClean="0"/>
              <a:t>each other:</a:t>
            </a:r>
            <a:endParaRPr sz="4200" dirty="0"/>
          </a:p>
          <a:p>
            <a:pPr marL="571500" lvl="0">
              <a:defRPr sz="1800"/>
            </a:pPr>
            <a:r>
              <a:rPr sz="3500" dirty="0"/>
              <a:t>Know your team member’s name</a:t>
            </a:r>
          </a:p>
          <a:p>
            <a:pPr marL="571500" lvl="0">
              <a:defRPr sz="1800"/>
            </a:pPr>
            <a:r>
              <a:rPr sz="3500" dirty="0"/>
              <a:t>Know what each person is good at</a:t>
            </a:r>
          </a:p>
          <a:p>
            <a:pPr marL="571500" lvl="0">
              <a:defRPr sz="1800"/>
            </a:pPr>
            <a:r>
              <a:rPr sz="3500" dirty="0"/>
              <a:t>Find a role for yourself and others in the team</a:t>
            </a:r>
          </a:p>
        </p:txBody>
      </p:sp>
      <p:sp>
        <p:nvSpPr>
          <p:cNvPr id="167" name="Shape 167"/>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fld id="{86CB4B4D-7CA3-9044-876B-883B54F8677D}" type="slidenum">
              <a:t>15</a:t>
            </a:fld>
            <a:endParaRP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hape 169"/>
          <p:cNvSpPr>
            <a:spLocks noGrp="1"/>
          </p:cNvSpPr>
          <p:nvPr>
            <p:ph type="body" idx="1"/>
          </p:nvPr>
        </p:nvSpPr>
        <p:spPr>
          <a:xfrm>
            <a:off x="1028700" y="215900"/>
            <a:ext cx="10464800" cy="5715000"/>
          </a:xfrm>
          <a:prstGeom prst="rect">
            <a:avLst/>
          </a:prstGeom>
        </p:spPr>
        <p:txBody>
          <a:bodyPr/>
          <a:lstStyle/>
          <a:p>
            <a:pPr marL="0" lvl="0" indent="0">
              <a:buSzTx/>
              <a:buNone/>
              <a:defRPr sz="1800"/>
            </a:pPr>
            <a:r>
              <a:rPr lang="en-US" sz="4200" dirty="0" smtClean="0"/>
              <a:t>Shared/</a:t>
            </a:r>
            <a:r>
              <a:rPr sz="4200" dirty="0" smtClean="0"/>
              <a:t>Common </a:t>
            </a:r>
            <a:r>
              <a:rPr lang="en-US" sz="4200" dirty="0" smtClean="0"/>
              <a:t>Goals:</a:t>
            </a:r>
            <a:endParaRPr sz="4200" dirty="0"/>
          </a:p>
          <a:p>
            <a:pPr marL="571500" lvl="0">
              <a:defRPr sz="1800"/>
            </a:pPr>
            <a:r>
              <a:rPr sz="3500" dirty="0"/>
              <a:t>Project goal: what are you ultimately trying to accomplish?</a:t>
            </a:r>
          </a:p>
          <a:p>
            <a:pPr marL="571500" lvl="0">
              <a:defRPr sz="1800"/>
            </a:pPr>
            <a:r>
              <a:rPr sz="3500" dirty="0"/>
              <a:t>Course goal: get an A or comfortable workload?</a:t>
            </a:r>
          </a:p>
          <a:p>
            <a:pPr marL="571500" lvl="0">
              <a:defRPr sz="1800"/>
            </a:pPr>
            <a:r>
              <a:rPr lang="en-US" sz="3500" dirty="0" smtClean="0"/>
              <a:t>Write a</a:t>
            </a:r>
            <a:r>
              <a:rPr sz="3500" dirty="0" smtClean="0"/>
              <a:t> </a:t>
            </a:r>
            <a:r>
              <a:rPr lang="en-US" sz="3500" dirty="0" smtClean="0"/>
              <a:t>team </a:t>
            </a:r>
            <a:r>
              <a:rPr sz="3500" dirty="0" smtClean="0"/>
              <a:t>vision </a:t>
            </a:r>
            <a:r>
              <a:rPr sz="3500" dirty="0"/>
              <a:t>statement</a:t>
            </a:r>
          </a:p>
        </p:txBody>
      </p:sp>
      <p:sp>
        <p:nvSpPr>
          <p:cNvPr id="170" name="Shape 170"/>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fld id="{86CB4B4D-7CA3-9044-876B-883B54F8677D}" type="slidenum">
              <a:t>16</a:t>
            </a:fld>
            <a:endParaRP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Shape 172"/>
          <p:cNvSpPr>
            <a:spLocks noGrp="1"/>
          </p:cNvSpPr>
          <p:nvPr>
            <p:ph type="body" idx="1"/>
          </p:nvPr>
        </p:nvSpPr>
        <p:spPr>
          <a:xfrm>
            <a:off x="1562100" y="-558800"/>
            <a:ext cx="10464800" cy="8788400"/>
          </a:xfrm>
          <a:prstGeom prst="rect">
            <a:avLst/>
          </a:prstGeom>
        </p:spPr>
        <p:txBody>
          <a:bodyPr/>
          <a:lstStyle/>
          <a:p>
            <a:pPr marL="0" lvl="0" indent="0">
              <a:buSzTx/>
              <a:buNone/>
              <a:defRPr sz="1800"/>
            </a:pPr>
            <a:r>
              <a:rPr lang="en-US" sz="4200" dirty="0" smtClean="0"/>
              <a:t>Building a T</a:t>
            </a:r>
            <a:r>
              <a:rPr sz="4200" dirty="0" smtClean="0"/>
              <a:t>eam </a:t>
            </a:r>
            <a:r>
              <a:rPr lang="en-US" sz="4400" dirty="0"/>
              <a:t>S</a:t>
            </a:r>
            <a:r>
              <a:rPr sz="4200" dirty="0" smtClean="0"/>
              <a:t>tructure</a:t>
            </a:r>
            <a:endParaRPr lang="en-US" sz="4200" dirty="0" smtClean="0"/>
          </a:p>
          <a:p>
            <a:pPr marL="0" lvl="0" indent="0">
              <a:buSzTx/>
              <a:buNone/>
              <a:defRPr sz="1800"/>
            </a:pPr>
            <a:r>
              <a:rPr lang="en-US" sz="3600" dirty="0" smtClean="0"/>
              <a:t>Smaller team have team leaders. </a:t>
            </a:r>
            <a:endParaRPr sz="3600" dirty="0"/>
          </a:p>
          <a:p>
            <a:pPr marL="0" lvl="0" indent="0">
              <a:buNone/>
              <a:defRPr sz="1800"/>
            </a:pPr>
            <a:r>
              <a:rPr lang="en-US" sz="3500" dirty="0" smtClean="0"/>
              <a:t>Team leader </a:t>
            </a:r>
            <a:r>
              <a:rPr lang="en-US" sz="3500" dirty="0" smtClean="0"/>
              <a:t>roles:</a:t>
            </a:r>
            <a:endParaRPr sz="3500" dirty="0"/>
          </a:p>
          <a:p>
            <a:pPr lvl="1">
              <a:buSzPct val="125000"/>
              <a:defRPr sz="1800"/>
            </a:pPr>
            <a:r>
              <a:rPr lang="en-US" sz="3500" dirty="0" smtClean="0"/>
              <a:t>Organize and lead </a:t>
            </a:r>
            <a:r>
              <a:rPr sz="3500" dirty="0" smtClean="0"/>
              <a:t>meetings</a:t>
            </a:r>
            <a:endParaRPr lang="en-US" sz="3500" dirty="0" smtClean="0"/>
          </a:p>
          <a:p>
            <a:pPr lvl="1">
              <a:buSzPct val="125000"/>
              <a:defRPr sz="1800"/>
            </a:pPr>
            <a:r>
              <a:rPr lang="en-US" sz="3500" dirty="0"/>
              <a:t>Split the project into </a:t>
            </a:r>
            <a:r>
              <a:rPr lang="en-US" sz="3500" dirty="0" smtClean="0"/>
              <a:t>tasks</a:t>
            </a:r>
            <a:endParaRPr sz="3500" dirty="0"/>
          </a:p>
          <a:p>
            <a:pPr lvl="1">
              <a:buSzPct val="125000"/>
              <a:defRPr sz="1800"/>
            </a:pPr>
            <a:r>
              <a:rPr lang="en-US" sz="3500" dirty="0"/>
              <a:t>Monitor the project and Keep team members on </a:t>
            </a:r>
            <a:r>
              <a:rPr lang="en-US" sz="3500" dirty="0" smtClean="0"/>
              <a:t>track</a:t>
            </a:r>
            <a:endParaRPr sz="3500" dirty="0"/>
          </a:p>
          <a:p>
            <a:pPr lvl="1">
              <a:buSzPct val="125000"/>
              <a:defRPr sz="1800"/>
            </a:pPr>
            <a:r>
              <a:rPr lang="en-US" sz="3500" dirty="0" smtClean="0"/>
              <a:t>Monitor the </a:t>
            </a:r>
            <a:r>
              <a:rPr sz="3500" dirty="0" smtClean="0"/>
              <a:t>team process</a:t>
            </a:r>
            <a:r>
              <a:rPr lang="en-US" sz="3500" dirty="0" smtClean="0"/>
              <a:t> and improve the process</a:t>
            </a:r>
            <a:endParaRPr sz="3500" dirty="0"/>
          </a:p>
        </p:txBody>
      </p:sp>
      <p:sp>
        <p:nvSpPr>
          <p:cNvPr id="173" name="Shape 173"/>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fld id="{86CB4B4D-7CA3-9044-876B-883B54F8677D}" type="slidenum">
              <a:t>17</a:t>
            </a:fld>
            <a:endParaRP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Shape 175"/>
          <p:cNvSpPr>
            <a:spLocks noGrp="1"/>
          </p:cNvSpPr>
          <p:nvPr>
            <p:ph type="body" idx="1"/>
          </p:nvPr>
        </p:nvSpPr>
        <p:spPr>
          <a:xfrm>
            <a:off x="1092200" y="482600"/>
            <a:ext cx="11544300" cy="7658100"/>
          </a:xfrm>
          <a:prstGeom prst="rect">
            <a:avLst/>
          </a:prstGeom>
        </p:spPr>
        <p:txBody>
          <a:bodyPr lIns="0" tIns="0" rIns="0" bIns="0" anchor="t"/>
          <a:lstStyle/>
          <a:p>
            <a:pPr marL="0" lvl="0" indent="0">
              <a:buSzTx/>
              <a:buNone/>
              <a:defRPr sz="1800"/>
            </a:pPr>
            <a:r>
              <a:rPr sz="4200" dirty="0"/>
              <a:t>Team </a:t>
            </a:r>
            <a:r>
              <a:rPr lang="en-US" sz="4200" dirty="0" smtClean="0"/>
              <a:t>P</a:t>
            </a:r>
            <a:r>
              <a:rPr sz="4200" dirty="0" smtClean="0"/>
              <a:t>rocess</a:t>
            </a:r>
            <a:r>
              <a:rPr lang="en-US" sz="4200" dirty="0" smtClean="0"/>
              <a:t>es:</a:t>
            </a:r>
            <a:endParaRPr sz="4200" dirty="0"/>
          </a:p>
          <a:p>
            <a:pPr marL="571500" lvl="0">
              <a:defRPr sz="1800"/>
            </a:pPr>
            <a:r>
              <a:rPr lang="en-US" sz="3500" dirty="0" smtClean="0"/>
              <a:t>Communication: </a:t>
            </a:r>
            <a:r>
              <a:rPr sz="3500" dirty="0" smtClean="0"/>
              <a:t>Meeting</a:t>
            </a:r>
            <a:r>
              <a:rPr lang="en-US" sz="3500" dirty="0" smtClean="0"/>
              <a:t>s</a:t>
            </a:r>
            <a:r>
              <a:rPr sz="3500" dirty="0" smtClean="0"/>
              <a:t> </a:t>
            </a:r>
            <a:r>
              <a:rPr sz="3500" dirty="0"/>
              <a:t>&amp; Emails</a:t>
            </a:r>
          </a:p>
          <a:p>
            <a:pPr lvl="1">
              <a:defRPr sz="1800"/>
            </a:pPr>
            <a:r>
              <a:rPr lang="en-US" sz="3500" dirty="0" smtClean="0"/>
              <a:t>Email:  </a:t>
            </a:r>
            <a:r>
              <a:rPr lang="en-US" sz="3500" dirty="0" smtClean="0"/>
              <a:t>subject </a:t>
            </a:r>
            <a:r>
              <a:rPr lang="en-US" sz="3500" dirty="0" smtClean="0"/>
              <a:t>line, responsiveness</a:t>
            </a:r>
            <a:endParaRPr lang="en-US" sz="3500" dirty="0" smtClean="0"/>
          </a:p>
          <a:p>
            <a:pPr lvl="1">
              <a:defRPr sz="1800"/>
            </a:pPr>
            <a:r>
              <a:rPr lang="en-US" sz="3500" dirty="0" smtClean="0"/>
              <a:t>Meeting: Define </a:t>
            </a:r>
            <a:r>
              <a:rPr lang="en-US" sz="3500" dirty="0" smtClean="0"/>
              <a:t>meeting goals</a:t>
            </a:r>
            <a:r>
              <a:rPr sz="3500" dirty="0" smtClean="0"/>
              <a:t> </a:t>
            </a:r>
            <a:endParaRPr sz="3500" dirty="0"/>
          </a:p>
          <a:p>
            <a:pPr lvl="1">
              <a:defRPr sz="1800"/>
            </a:pPr>
            <a:r>
              <a:rPr sz="3500" dirty="0" smtClean="0"/>
              <a:t>Task</a:t>
            </a:r>
            <a:r>
              <a:rPr lang="en-US" sz="3500" dirty="0" smtClean="0"/>
              <a:t>ing more appropriate during meetings</a:t>
            </a:r>
            <a:endParaRPr sz="3500" dirty="0"/>
          </a:p>
          <a:p>
            <a:pPr lvl="1">
              <a:defRPr sz="1800"/>
            </a:pPr>
            <a:r>
              <a:rPr lang="en-US" sz="3500" dirty="0" smtClean="0"/>
              <a:t>Difficulties and seeking </a:t>
            </a:r>
            <a:r>
              <a:rPr lang="en-US" sz="3500" dirty="0" smtClean="0"/>
              <a:t>help</a:t>
            </a:r>
          </a:p>
          <a:p>
            <a:pPr lvl="1">
              <a:defRPr sz="1800"/>
            </a:pPr>
            <a:r>
              <a:rPr lang="en-US" sz="3500" dirty="0" smtClean="0"/>
              <a:t>Work jams for getting the project done.</a:t>
            </a:r>
            <a:endParaRPr sz="3500" dirty="0"/>
          </a:p>
          <a:p>
            <a:pPr marL="571500" lvl="0">
              <a:defRPr sz="1800"/>
            </a:pPr>
            <a:r>
              <a:rPr lang="en-US" sz="3500" dirty="0" smtClean="0"/>
              <a:t>Monitoring </a:t>
            </a:r>
            <a:r>
              <a:rPr sz="3500" dirty="0" smtClean="0"/>
              <a:t>Progress</a:t>
            </a:r>
            <a:endParaRPr sz="3500" dirty="0"/>
          </a:p>
          <a:p>
            <a:pPr lvl="1">
              <a:defRPr sz="1800"/>
            </a:pPr>
            <a:r>
              <a:rPr sz="3500" dirty="0" smtClean="0"/>
              <a:t>Development timeline</a:t>
            </a:r>
            <a:endParaRPr lang="en-US" sz="3500" dirty="0" smtClean="0"/>
          </a:p>
          <a:p>
            <a:pPr lvl="1">
              <a:defRPr sz="1800"/>
            </a:pPr>
            <a:r>
              <a:rPr lang="en-US" sz="3500"/>
              <a:t>Burnt </a:t>
            </a:r>
            <a:r>
              <a:rPr lang="en-US" sz="3500"/>
              <a:t>down </a:t>
            </a:r>
            <a:r>
              <a:rPr lang="en-US" sz="3500" smtClean="0"/>
              <a:t>chart</a:t>
            </a:r>
            <a:endParaRPr lang="en-US" sz="3500"/>
          </a:p>
        </p:txBody>
      </p:sp>
      <p:sp>
        <p:nvSpPr>
          <p:cNvPr id="176" name="Shape 176"/>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fld id="{86CB4B4D-7CA3-9044-876B-883B54F8677D}" type="slidenum">
              <a:t>18</a:t>
            </a:fld>
            <a:endParaRP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Shape 180"/>
          <p:cNvSpPr>
            <a:spLocks noGrp="1"/>
          </p:cNvSpPr>
          <p:nvPr>
            <p:ph type="body" idx="1"/>
          </p:nvPr>
        </p:nvSpPr>
        <p:spPr>
          <a:xfrm>
            <a:off x="1092200" y="482600"/>
            <a:ext cx="11544300" cy="7658100"/>
          </a:xfrm>
          <a:prstGeom prst="rect">
            <a:avLst/>
          </a:prstGeom>
        </p:spPr>
        <p:txBody>
          <a:bodyPr lIns="0" tIns="0" rIns="0" bIns="0" anchor="t"/>
          <a:lstStyle/>
          <a:p>
            <a:pPr marL="0" lvl="0" indent="0">
              <a:buSzTx/>
              <a:buNone/>
              <a:defRPr sz="1800"/>
            </a:pPr>
            <a:r>
              <a:rPr sz="4200" dirty="0"/>
              <a:t>Team </a:t>
            </a:r>
            <a:r>
              <a:rPr lang="en-US" sz="4200" dirty="0" smtClean="0"/>
              <a:t>P</a:t>
            </a:r>
            <a:r>
              <a:rPr sz="4200" dirty="0" smtClean="0"/>
              <a:t>rocess</a:t>
            </a:r>
            <a:endParaRPr sz="4200" dirty="0"/>
          </a:p>
          <a:p>
            <a:pPr marL="571500" lvl="0">
              <a:defRPr sz="1800"/>
            </a:pPr>
            <a:r>
              <a:rPr lang="en-US" sz="3500" dirty="0" smtClean="0"/>
              <a:t>Communication: </a:t>
            </a:r>
            <a:r>
              <a:rPr sz="3500" dirty="0" smtClean="0"/>
              <a:t>Meeting</a:t>
            </a:r>
            <a:r>
              <a:rPr lang="en-US" sz="3500" dirty="0" smtClean="0"/>
              <a:t>s</a:t>
            </a:r>
            <a:r>
              <a:rPr sz="3500" dirty="0" smtClean="0"/>
              <a:t> </a:t>
            </a:r>
            <a:r>
              <a:rPr sz="3500" dirty="0"/>
              <a:t>&amp; Emails</a:t>
            </a:r>
          </a:p>
          <a:p>
            <a:pPr lvl="1">
              <a:defRPr sz="1800"/>
            </a:pPr>
            <a:r>
              <a:rPr lang="en-US" sz="3500" dirty="0" smtClean="0"/>
              <a:t>Email subject line</a:t>
            </a:r>
          </a:p>
          <a:p>
            <a:pPr lvl="1">
              <a:defRPr sz="1800"/>
            </a:pPr>
            <a:r>
              <a:rPr lang="en-US" sz="3500" dirty="0" smtClean="0"/>
              <a:t>Meeting </a:t>
            </a:r>
            <a:r>
              <a:rPr lang="en-US" sz="3500" dirty="0"/>
              <a:t>goals </a:t>
            </a:r>
          </a:p>
          <a:p>
            <a:pPr lvl="1">
              <a:defRPr sz="1800"/>
            </a:pPr>
            <a:r>
              <a:rPr sz="3500" dirty="0" smtClean="0"/>
              <a:t>Task</a:t>
            </a:r>
            <a:r>
              <a:rPr lang="en-US" sz="3500" dirty="0" smtClean="0"/>
              <a:t>ing</a:t>
            </a:r>
            <a:endParaRPr sz="3500" dirty="0"/>
          </a:p>
          <a:p>
            <a:pPr lvl="1">
              <a:defRPr sz="1800"/>
            </a:pPr>
            <a:r>
              <a:rPr lang="en-US" sz="3500" dirty="0" smtClean="0"/>
              <a:t>Difficulties</a:t>
            </a:r>
            <a:endParaRPr sz="3500" dirty="0"/>
          </a:p>
          <a:p>
            <a:pPr marL="571500" lvl="0">
              <a:defRPr sz="1800"/>
            </a:pPr>
            <a:r>
              <a:rPr sz="3500" dirty="0"/>
              <a:t>Progress</a:t>
            </a:r>
          </a:p>
          <a:p>
            <a:pPr lvl="1">
              <a:defRPr sz="1800"/>
            </a:pPr>
            <a:r>
              <a:rPr sz="3500" dirty="0"/>
              <a:t>Burnt down chart</a:t>
            </a:r>
          </a:p>
          <a:p>
            <a:pPr lvl="1">
              <a:defRPr sz="1800"/>
            </a:pPr>
            <a:r>
              <a:rPr sz="3500" dirty="0"/>
              <a:t>Development timeline</a:t>
            </a:r>
          </a:p>
        </p:txBody>
      </p:sp>
      <p:sp>
        <p:nvSpPr>
          <p:cNvPr id="181" name="Shape 181"/>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fld id="{86CB4B4D-7CA3-9044-876B-883B54F8677D}" type="slidenum">
              <a:t>19</a:t>
            </a:fld>
            <a:endParaRPr/>
          </a:p>
        </p:txBody>
      </p:sp>
      <p:pic>
        <p:nvPicPr>
          <p:cNvPr id="182" name="5199d987-9594-4eed-b453-d24f6ce85d65.jpg"/>
          <p:cNvPicPr/>
          <p:nvPr/>
        </p:nvPicPr>
        <p:blipFill>
          <a:blip r:embed="rId3">
            <a:extLst/>
          </a:blip>
          <a:stretch>
            <a:fillRect/>
          </a:stretch>
        </p:blipFill>
        <p:spPr>
          <a:xfrm>
            <a:off x="6056041" y="3200400"/>
            <a:ext cx="6047060" cy="2882901"/>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Shape 70"/>
          <p:cNvSpPr>
            <a:spLocks noGrp="1"/>
          </p:cNvSpPr>
          <p:nvPr>
            <p:ph type="title"/>
          </p:nvPr>
        </p:nvSpPr>
        <p:spPr>
          <a:xfrm>
            <a:off x="1270000" y="279400"/>
            <a:ext cx="10464800" cy="1943100"/>
          </a:xfrm>
          <a:prstGeom prst="rect">
            <a:avLst/>
          </a:prstGeom>
        </p:spPr>
        <p:txBody>
          <a:bodyPr/>
          <a:lstStyle/>
          <a:p>
            <a:pPr lvl="0">
              <a:lnSpc>
                <a:spcPct val="90000"/>
              </a:lnSpc>
              <a:defRPr sz="1800"/>
            </a:pPr>
            <a:r>
              <a:rPr sz="6800"/>
              <a:t>Collaborations in </a:t>
            </a:r>
          </a:p>
          <a:p>
            <a:pPr lvl="0">
              <a:lnSpc>
                <a:spcPct val="90000"/>
              </a:lnSpc>
              <a:defRPr sz="1800"/>
            </a:pPr>
            <a:r>
              <a:rPr sz="6800"/>
              <a:t>Software Development</a:t>
            </a:r>
          </a:p>
        </p:txBody>
      </p:sp>
      <p:grpSp>
        <p:nvGrpSpPr>
          <p:cNvPr id="84" name="Group 84"/>
          <p:cNvGrpSpPr/>
          <p:nvPr/>
        </p:nvGrpSpPr>
        <p:grpSpPr>
          <a:xfrm>
            <a:off x="2009378" y="2683550"/>
            <a:ext cx="8150622" cy="5482550"/>
            <a:chOff x="-289322" y="-15200"/>
            <a:chExt cx="8150621" cy="5482550"/>
          </a:xfrm>
        </p:grpSpPr>
        <p:grpSp>
          <p:nvGrpSpPr>
            <p:cNvPr id="82" name="Group 82"/>
            <p:cNvGrpSpPr/>
            <p:nvPr/>
          </p:nvGrpSpPr>
          <p:grpSpPr>
            <a:xfrm>
              <a:off x="-289322" y="-15200"/>
              <a:ext cx="7922021" cy="5482550"/>
              <a:chOff x="-289322" y="-15200"/>
              <a:chExt cx="7922021" cy="5482550"/>
            </a:xfrm>
          </p:grpSpPr>
          <p:pic>
            <p:nvPicPr>
              <p:cNvPr id="71" name="OSLC_diagram.png"/>
              <p:cNvPicPr/>
              <p:nvPr/>
            </p:nvPicPr>
            <p:blipFill>
              <a:blip r:embed="rId3">
                <a:extLst/>
              </a:blip>
              <a:stretch>
                <a:fillRect/>
              </a:stretch>
            </p:blipFill>
            <p:spPr>
              <a:xfrm>
                <a:off x="304800" y="31750"/>
                <a:ext cx="7099300" cy="5435600"/>
              </a:xfrm>
              <a:prstGeom prst="rect">
                <a:avLst/>
              </a:prstGeom>
              <a:ln w="12700" cap="flat">
                <a:noFill/>
                <a:miter lim="400000"/>
              </a:ln>
              <a:effectLst/>
            </p:spPr>
          </p:pic>
          <p:sp>
            <p:nvSpPr>
              <p:cNvPr id="72" name="Shape 72"/>
              <p:cNvSpPr/>
              <p:nvPr/>
            </p:nvSpPr>
            <p:spPr>
              <a:xfrm>
                <a:off x="2933700" y="1890633"/>
                <a:ext cx="1701800" cy="1354217"/>
              </a:xfrm>
              <a:prstGeom prst="rect">
                <a:avLst/>
              </a:prstGeom>
              <a:solidFill>
                <a:srgbClr val="D6D6D6"/>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defRPr sz="2200"/>
                </a:lvl1pPr>
              </a:lstStyle>
              <a:p>
                <a:pPr lvl="0">
                  <a:defRPr sz="1800"/>
                </a:pPr>
                <a:r>
                  <a:rPr lang="en-US" sz="2200" dirty="0" smtClean="0"/>
                  <a:t>User centered </a:t>
                </a:r>
                <a:r>
                  <a:rPr lang="en-US" dirty="0"/>
                  <a:t>s</a:t>
                </a:r>
                <a:r>
                  <a:rPr sz="2200" dirty="0" smtClean="0"/>
                  <a:t>oftware process</a:t>
                </a:r>
                <a:endParaRPr sz="2200" dirty="0"/>
              </a:p>
            </p:txBody>
          </p:sp>
          <p:sp>
            <p:nvSpPr>
              <p:cNvPr id="73" name="Shape 73"/>
              <p:cNvSpPr/>
              <p:nvPr/>
            </p:nvSpPr>
            <p:spPr>
              <a:xfrm>
                <a:off x="5295900" y="31750"/>
                <a:ext cx="1625600" cy="723900"/>
              </a:xfrm>
              <a:prstGeom prst="rect">
                <a:avLst/>
              </a:prstGeom>
              <a:solidFill>
                <a:srgbClr val="EBEBEB"/>
              </a:solidFill>
              <a:ln w="12700" cap="flat">
                <a:noFill/>
                <a:miter lim="400000"/>
              </a:ln>
              <a:effectLst/>
            </p:spPr>
            <p:txBody>
              <a:bodyPr wrap="square" lIns="0" tIns="0" rIns="0" bIns="0" numCol="1" anchor="ctr">
                <a:noAutofit/>
              </a:bodyPr>
              <a:lstStyle/>
              <a:p>
                <a:pPr lvl="0">
                  <a:defRPr sz="4000">
                    <a:solidFill>
                      <a:srgbClr val="FFFFFF"/>
                    </a:solidFill>
                    <a:effectLst>
                      <a:outerShdw blurRad="38100" dist="12700" dir="5400000" rotWithShape="0">
                        <a:srgbClr val="000000">
                          <a:alpha val="50000"/>
                        </a:srgbClr>
                      </a:outerShdw>
                    </a:effectLst>
                  </a:defRPr>
                </a:pPr>
                <a:endParaRPr/>
              </a:p>
            </p:txBody>
          </p:sp>
          <p:sp>
            <p:nvSpPr>
              <p:cNvPr id="74" name="Shape 74"/>
              <p:cNvSpPr/>
              <p:nvPr/>
            </p:nvSpPr>
            <p:spPr>
              <a:xfrm>
                <a:off x="5209416" y="-15200"/>
                <a:ext cx="1798569" cy="7797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p>
                <a:pPr lvl="0">
                  <a:defRPr sz="1800"/>
                </a:pPr>
                <a:r>
                  <a:rPr lang="en-US" sz="2200" dirty="0"/>
                  <a:t>Requirement </a:t>
                </a:r>
                <a:endParaRPr lang="en-US" sz="2200" dirty="0" smtClean="0"/>
              </a:p>
              <a:p>
                <a:pPr lvl="0">
                  <a:defRPr sz="1800"/>
                </a:pPr>
                <a:r>
                  <a:rPr lang="en-US" sz="2200" dirty="0" smtClean="0"/>
                  <a:t>gathering</a:t>
                </a:r>
                <a:endParaRPr lang="en-US" sz="2200" dirty="0"/>
              </a:p>
            </p:txBody>
          </p:sp>
          <p:sp>
            <p:nvSpPr>
              <p:cNvPr id="75" name="Shape 75"/>
              <p:cNvSpPr/>
              <p:nvPr/>
            </p:nvSpPr>
            <p:spPr>
              <a:xfrm>
                <a:off x="6032499" y="2114550"/>
                <a:ext cx="1600200" cy="762000"/>
              </a:xfrm>
              <a:prstGeom prst="rect">
                <a:avLst/>
              </a:prstGeom>
              <a:solidFill>
                <a:srgbClr val="D9CAFE"/>
              </a:solidFill>
              <a:ln w="12700" cap="flat">
                <a:noFill/>
                <a:miter lim="400000"/>
              </a:ln>
              <a:effectLst/>
            </p:spPr>
            <p:txBody>
              <a:bodyPr wrap="square" lIns="0" tIns="0" rIns="0" bIns="0" numCol="1" anchor="ctr">
                <a:noAutofit/>
              </a:bodyPr>
              <a:lstStyle/>
              <a:p>
                <a:pPr lvl="0">
                  <a:defRPr sz="4000">
                    <a:solidFill>
                      <a:srgbClr val="FFFFFF"/>
                    </a:solidFill>
                    <a:effectLst>
                      <a:outerShdw blurRad="38100" dist="12700" dir="5400000" rotWithShape="0">
                        <a:srgbClr val="000000">
                          <a:alpha val="50000"/>
                        </a:srgbClr>
                      </a:outerShdw>
                    </a:effectLst>
                  </a:defRPr>
                </a:pPr>
                <a:endParaRPr/>
              </a:p>
            </p:txBody>
          </p:sp>
          <p:sp>
            <p:nvSpPr>
              <p:cNvPr id="76" name="Shape 76"/>
              <p:cNvSpPr/>
              <p:nvPr/>
            </p:nvSpPr>
            <p:spPr>
              <a:xfrm>
                <a:off x="4076700" y="4527550"/>
                <a:ext cx="1625600" cy="723900"/>
              </a:xfrm>
              <a:prstGeom prst="rect">
                <a:avLst/>
              </a:prstGeom>
              <a:solidFill>
                <a:srgbClr val="D4E3FE"/>
              </a:solidFill>
              <a:ln w="12700" cap="flat">
                <a:noFill/>
                <a:miter lim="400000"/>
              </a:ln>
              <a:effectLst/>
            </p:spPr>
            <p:txBody>
              <a:bodyPr wrap="square" lIns="0" tIns="0" rIns="0" bIns="0" numCol="1" anchor="ctr">
                <a:noAutofit/>
              </a:bodyPr>
              <a:lstStyle/>
              <a:p>
                <a:pPr lvl="0">
                  <a:defRPr sz="4000">
                    <a:solidFill>
                      <a:srgbClr val="FFFFFF"/>
                    </a:solidFill>
                    <a:effectLst>
                      <a:outerShdw blurRad="38100" dist="12700" dir="5400000" rotWithShape="0">
                        <a:srgbClr val="000000">
                          <a:alpha val="50000"/>
                        </a:srgbClr>
                      </a:outerShdw>
                    </a:effectLst>
                  </a:defRPr>
                </a:pPr>
                <a:endParaRPr/>
              </a:p>
            </p:txBody>
          </p:sp>
          <p:sp>
            <p:nvSpPr>
              <p:cNvPr id="77" name="Shape 77"/>
              <p:cNvSpPr/>
              <p:nvPr/>
            </p:nvSpPr>
            <p:spPr>
              <a:xfrm>
                <a:off x="4307119" y="4542155"/>
                <a:ext cx="1166986" cy="65659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sz="2200"/>
                </a:lvl1pPr>
              </a:lstStyle>
              <a:p>
                <a:pPr lvl="0">
                  <a:defRPr sz="1800"/>
                </a:pPr>
                <a:r>
                  <a:rPr lang="en-US" dirty="0" smtClean="0"/>
                  <a:t>Cog Walk/</a:t>
                </a:r>
              </a:p>
              <a:p>
                <a:pPr lvl="0">
                  <a:defRPr sz="1800"/>
                </a:pPr>
                <a:r>
                  <a:rPr lang="en-US" dirty="0" smtClean="0"/>
                  <a:t>H.E</a:t>
                </a:r>
                <a:endParaRPr dirty="0"/>
              </a:p>
            </p:txBody>
          </p:sp>
          <p:sp>
            <p:nvSpPr>
              <p:cNvPr id="78" name="Shape 78"/>
              <p:cNvSpPr/>
              <p:nvPr/>
            </p:nvSpPr>
            <p:spPr>
              <a:xfrm>
                <a:off x="-289322" y="2127250"/>
                <a:ext cx="1914922" cy="723900"/>
              </a:xfrm>
              <a:prstGeom prst="rect">
                <a:avLst/>
              </a:prstGeom>
              <a:solidFill>
                <a:srgbClr val="E0EDD4"/>
              </a:solidFill>
              <a:ln w="12700" cap="flat">
                <a:noFill/>
                <a:miter lim="400000"/>
              </a:ln>
              <a:effectLst/>
            </p:spPr>
            <p:txBody>
              <a:bodyPr wrap="square" lIns="0" tIns="0" rIns="0" bIns="0" numCol="1" anchor="ctr">
                <a:noAutofit/>
              </a:bodyPr>
              <a:lstStyle/>
              <a:p>
                <a:pPr lvl="0">
                  <a:defRPr sz="4000">
                    <a:solidFill>
                      <a:srgbClr val="FFFFFF"/>
                    </a:solidFill>
                    <a:effectLst>
                      <a:outerShdw blurRad="38100" dist="12700" dir="5400000" rotWithShape="0">
                        <a:srgbClr val="000000">
                          <a:alpha val="50000"/>
                        </a:srgbClr>
                      </a:outerShdw>
                    </a:effectLst>
                  </a:defRPr>
                </a:pPr>
                <a:endParaRPr/>
              </a:p>
            </p:txBody>
          </p:sp>
          <p:sp>
            <p:nvSpPr>
              <p:cNvPr id="79" name="Shape 79"/>
              <p:cNvSpPr/>
              <p:nvPr/>
            </p:nvSpPr>
            <p:spPr>
              <a:xfrm>
                <a:off x="-289322" y="2268627"/>
                <a:ext cx="1926277" cy="44114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defRPr sz="2200"/>
                </a:lvl1pPr>
              </a:lstStyle>
              <a:p>
                <a:pPr lvl="0">
                  <a:defRPr sz="1800"/>
                </a:pPr>
                <a:r>
                  <a:rPr sz="2200" dirty="0"/>
                  <a:t>Implementing</a:t>
                </a:r>
              </a:p>
            </p:txBody>
          </p:sp>
          <p:sp>
            <p:nvSpPr>
              <p:cNvPr id="80" name="Shape 80"/>
              <p:cNvSpPr/>
              <p:nvPr/>
            </p:nvSpPr>
            <p:spPr>
              <a:xfrm>
                <a:off x="736600" y="19050"/>
                <a:ext cx="1625600" cy="723900"/>
              </a:xfrm>
              <a:prstGeom prst="rect">
                <a:avLst/>
              </a:prstGeom>
              <a:solidFill>
                <a:srgbClr val="FFF2D5"/>
              </a:solidFill>
              <a:ln w="12700" cap="flat">
                <a:noFill/>
                <a:miter lim="400000"/>
              </a:ln>
              <a:effectLst/>
            </p:spPr>
            <p:txBody>
              <a:bodyPr wrap="square" lIns="0" tIns="0" rIns="0" bIns="0" numCol="1" anchor="ctr">
                <a:noAutofit/>
              </a:bodyPr>
              <a:lstStyle/>
              <a:p>
                <a:pPr lvl="0">
                  <a:defRPr sz="4000">
                    <a:solidFill>
                      <a:srgbClr val="FFFFFF"/>
                    </a:solidFill>
                    <a:effectLst>
                      <a:outerShdw blurRad="38100" dist="12700" dir="5400000" rotWithShape="0">
                        <a:srgbClr val="000000">
                          <a:alpha val="50000"/>
                        </a:srgbClr>
                      </a:outerShdw>
                    </a:effectLst>
                  </a:defRPr>
                </a:pPr>
                <a:endParaRPr/>
              </a:p>
            </p:txBody>
          </p:sp>
          <p:sp>
            <p:nvSpPr>
              <p:cNvPr id="81" name="Shape 81"/>
              <p:cNvSpPr/>
              <p:nvPr/>
            </p:nvSpPr>
            <p:spPr>
              <a:xfrm>
                <a:off x="951786" y="0"/>
                <a:ext cx="1155367" cy="7366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p>
                <a:pPr lvl="0">
                  <a:defRPr sz="1800"/>
                </a:pPr>
                <a:r>
                  <a:rPr sz="2200"/>
                  <a:t>Usability</a:t>
                </a:r>
              </a:p>
              <a:p>
                <a:pPr lvl="0">
                  <a:defRPr sz="1800"/>
                </a:pPr>
                <a:r>
                  <a:rPr sz="2200"/>
                  <a:t>testing</a:t>
                </a:r>
              </a:p>
            </p:txBody>
          </p:sp>
        </p:grpSp>
        <p:sp>
          <p:nvSpPr>
            <p:cNvPr id="83" name="Shape 83"/>
            <p:cNvSpPr/>
            <p:nvPr/>
          </p:nvSpPr>
          <p:spPr>
            <a:xfrm>
              <a:off x="5938142" y="2129155"/>
              <a:ext cx="1923157" cy="65659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defRPr sz="2200"/>
              </a:lvl1pPr>
            </a:lstStyle>
            <a:p>
              <a:pPr lvl="0">
                <a:defRPr sz="1800"/>
              </a:pPr>
              <a:r>
                <a:rPr lang="en-US" dirty="0" smtClean="0"/>
                <a:t>Design/</a:t>
              </a:r>
            </a:p>
            <a:p>
              <a:pPr lvl="0">
                <a:defRPr sz="1800"/>
              </a:pPr>
              <a:r>
                <a:rPr lang="en-US" dirty="0" smtClean="0"/>
                <a:t>Prototype</a:t>
              </a:r>
              <a:endParaRPr dirty="0"/>
            </a:p>
          </p:txBody>
        </p:sp>
      </p:grpSp>
      <p:pic>
        <p:nvPicPr>
          <p:cNvPr id="85" name="Image - Our Stakeholders.jpg"/>
          <p:cNvPicPr/>
          <p:nvPr/>
        </p:nvPicPr>
        <p:blipFill>
          <a:blip r:embed="rId4">
            <a:extLst/>
          </a:blip>
          <a:stretch>
            <a:fillRect/>
          </a:stretch>
        </p:blipFill>
        <p:spPr>
          <a:xfrm>
            <a:off x="9372600" y="7531100"/>
            <a:ext cx="3383757" cy="2044700"/>
          </a:xfrm>
          <a:prstGeom prst="rect">
            <a:avLst/>
          </a:prstGeom>
          <a:ln w="12700">
            <a:miter lim="400000"/>
          </a:ln>
        </p:spPr>
      </p:pic>
      <p:pic>
        <p:nvPicPr>
          <p:cNvPr id="86" name="Image - Our Stakeholders.jpg"/>
          <p:cNvPicPr/>
          <p:nvPr/>
        </p:nvPicPr>
        <p:blipFill>
          <a:blip r:embed="rId4">
            <a:extLst/>
          </a:blip>
          <a:stretch>
            <a:fillRect/>
          </a:stretch>
        </p:blipFill>
        <p:spPr>
          <a:xfrm>
            <a:off x="317500" y="7531100"/>
            <a:ext cx="3383757" cy="2044700"/>
          </a:xfrm>
          <a:prstGeom prst="rect">
            <a:avLst/>
          </a:prstGeom>
          <a:ln w="12700">
            <a:miter lim="400000"/>
          </a:ln>
        </p:spPr>
      </p:pic>
      <p:sp>
        <p:nvSpPr>
          <p:cNvPr id="87" name="Shape 87"/>
          <p:cNvSpPr/>
          <p:nvPr/>
        </p:nvSpPr>
        <p:spPr>
          <a:xfrm>
            <a:off x="229722" y="6000750"/>
            <a:ext cx="2235201" cy="18796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0" algn="l">
              <a:defRPr sz="1800"/>
            </a:pPr>
            <a:r>
              <a:rPr sz="2400" i="1"/>
              <a:t>Project manager</a:t>
            </a:r>
          </a:p>
          <a:p>
            <a:pPr lvl="0" algn="l">
              <a:defRPr sz="1800"/>
            </a:pPr>
            <a:r>
              <a:rPr sz="2400" i="1"/>
              <a:t>Product owner</a:t>
            </a:r>
          </a:p>
          <a:p>
            <a:pPr lvl="0" algn="l">
              <a:defRPr sz="1800"/>
            </a:pPr>
            <a:r>
              <a:rPr sz="2400" i="1"/>
              <a:t>Client</a:t>
            </a:r>
          </a:p>
          <a:p>
            <a:pPr lvl="0" algn="l">
              <a:defRPr sz="1800"/>
            </a:pPr>
            <a:r>
              <a:rPr sz="2400" i="1"/>
              <a:t>User</a:t>
            </a:r>
          </a:p>
        </p:txBody>
      </p:sp>
      <p:sp>
        <p:nvSpPr>
          <p:cNvPr id="88" name="Shape 88"/>
          <p:cNvSpPr/>
          <p:nvPr/>
        </p:nvSpPr>
        <p:spPr>
          <a:xfrm>
            <a:off x="9372600" y="5575300"/>
            <a:ext cx="3492500" cy="22352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0" algn="r">
              <a:defRPr sz="1800"/>
            </a:pPr>
            <a:endParaRPr sz="2400" i="1" dirty="0"/>
          </a:p>
          <a:p>
            <a:pPr lvl="0" algn="r">
              <a:defRPr sz="1800"/>
            </a:pPr>
            <a:r>
              <a:rPr sz="2400" i="1" dirty="0"/>
              <a:t>User experience designer </a:t>
            </a:r>
          </a:p>
          <a:p>
            <a:pPr lvl="0" algn="r">
              <a:defRPr sz="1800"/>
            </a:pPr>
            <a:r>
              <a:rPr sz="2400" i="1" dirty="0"/>
              <a:t>Software engineer</a:t>
            </a:r>
          </a:p>
          <a:p>
            <a:pPr lvl="0" algn="r">
              <a:defRPr sz="1800"/>
            </a:pPr>
            <a:r>
              <a:rPr sz="2400" i="1" dirty="0"/>
              <a:t>Technical communicator</a:t>
            </a:r>
          </a:p>
          <a:p>
            <a:pPr lvl="0" algn="r">
              <a:defRPr sz="1800"/>
            </a:pPr>
            <a:r>
              <a:rPr sz="2400" i="1" dirty="0"/>
              <a:t>Usability tester</a:t>
            </a:r>
          </a:p>
        </p:txBody>
      </p:sp>
      <p:sp>
        <p:nvSpPr>
          <p:cNvPr id="89" name="Shape 89"/>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fld id="{86CB4B4D-7CA3-9044-876B-883B54F8677D}" type="slidenum">
              <a:t>2</a:t>
            </a:fld>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 name="droppedImage.pdf"/>
          <p:cNvPicPr>
            <a:picLocks noChangeAspect="1"/>
          </p:cNvPicPr>
          <p:nvPr/>
        </p:nvPicPr>
        <p:blipFill>
          <a:blip r:embed="rId2">
            <a:extLst/>
          </a:blip>
          <a:stretch>
            <a:fillRect/>
          </a:stretch>
        </p:blipFill>
        <p:spPr>
          <a:xfrm>
            <a:off x="2984500" y="2517625"/>
            <a:ext cx="7099300" cy="6245375"/>
          </a:xfrm>
          <a:prstGeom prst="rect">
            <a:avLst/>
          </a:prstGeom>
          <a:ln w="12700">
            <a:miter lim="400000"/>
          </a:ln>
        </p:spPr>
      </p:pic>
      <p:sp>
        <p:nvSpPr>
          <p:cNvPr id="94" name="Shape 94"/>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fld id="{86CB4B4D-7CA3-9044-876B-883B54F8677D}" type="slidenum">
              <a:t>3</a:t>
            </a:fld>
            <a:endParaRPr/>
          </a:p>
        </p:txBody>
      </p:sp>
      <p:sp>
        <p:nvSpPr>
          <p:cNvPr id="2" name="TextBox 1"/>
          <p:cNvSpPr txBox="1"/>
          <p:nvPr/>
        </p:nvSpPr>
        <p:spPr>
          <a:xfrm>
            <a:off x="2864504" y="1447800"/>
            <a:ext cx="6990696" cy="74892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lang="en-US" dirty="0" smtClean="0">
                <a:solidFill>
                  <a:srgbClr val="000000"/>
                </a:solidFill>
              </a:rPr>
              <a:t>Course Stakeholder Network</a:t>
            </a:r>
            <a:endParaRPr kumimoji="0" lang="en-US" sz="4200" b="0" i="0" u="none" strike="noStrike" cap="none" spc="0" normalizeH="0" baseline="0" dirty="0">
              <a:ln>
                <a:noFill/>
              </a:ln>
              <a:solidFill>
                <a:srgbClr val="000000"/>
              </a:solidFill>
              <a:effectLst/>
              <a:uFillTx/>
              <a:latin typeface="+mn-lt"/>
              <a:ea typeface="+mn-ea"/>
              <a:cs typeface="+mn-cs"/>
              <a:sym typeface="Gill Sans"/>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7" name="Group 107"/>
          <p:cNvGrpSpPr/>
          <p:nvPr/>
        </p:nvGrpSpPr>
        <p:grpSpPr>
          <a:xfrm>
            <a:off x="2559050" y="2150150"/>
            <a:ext cx="7715250" cy="5482550"/>
            <a:chOff x="-120650" y="-15200"/>
            <a:chExt cx="7715250" cy="5482550"/>
          </a:xfrm>
        </p:grpSpPr>
        <p:pic>
          <p:nvPicPr>
            <p:cNvPr id="96" name="OSLC_diagram.png"/>
            <p:cNvPicPr/>
            <p:nvPr/>
          </p:nvPicPr>
          <p:blipFill>
            <a:blip r:embed="rId3">
              <a:extLst/>
            </a:blip>
            <a:stretch>
              <a:fillRect/>
            </a:stretch>
          </p:blipFill>
          <p:spPr>
            <a:xfrm>
              <a:off x="304800" y="31750"/>
              <a:ext cx="7099300" cy="5435600"/>
            </a:xfrm>
            <a:prstGeom prst="rect">
              <a:avLst/>
            </a:prstGeom>
            <a:ln w="12700" cap="flat">
              <a:noFill/>
              <a:miter lim="400000"/>
            </a:ln>
            <a:effectLst/>
          </p:spPr>
        </p:pic>
        <p:sp>
          <p:nvSpPr>
            <p:cNvPr id="98" name="Shape 98"/>
            <p:cNvSpPr/>
            <p:nvPr/>
          </p:nvSpPr>
          <p:spPr>
            <a:xfrm>
              <a:off x="5295900" y="31750"/>
              <a:ext cx="1625600" cy="723900"/>
            </a:xfrm>
            <a:prstGeom prst="rect">
              <a:avLst/>
            </a:prstGeom>
            <a:solidFill>
              <a:srgbClr val="EBEBEB"/>
            </a:solidFill>
            <a:ln w="12700" cap="flat">
              <a:noFill/>
              <a:miter lim="400000"/>
            </a:ln>
            <a:effectLst/>
          </p:spPr>
          <p:txBody>
            <a:bodyPr wrap="square" lIns="0" tIns="0" rIns="0" bIns="0" numCol="1" anchor="ctr">
              <a:noAutofit/>
            </a:bodyPr>
            <a:lstStyle/>
            <a:p>
              <a:pPr lvl="0">
                <a:defRPr sz="4000">
                  <a:solidFill>
                    <a:srgbClr val="FFFFFF"/>
                  </a:solidFill>
                  <a:effectLst>
                    <a:outerShdw blurRad="38100" dist="12700" dir="5400000" rotWithShape="0">
                      <a:srgbClr val="000000">
                        <a:alpha val="50000"/>
                      </a:srgbClr>
                    </a:outerShdw>
                  </a:effectLst>
                </a:defRPr>
              </a:pPr>
              <a:endParaRPr/>
            </a:p>
          </p:txBody>
        </p:sp>
        <p:sp>
          <p:nvSpPr>
            <p:cNvPr id="99" name="Shape 99"/>
            <p:cNvSpPr/>
            <p:nvPr/>
          </p:nvSpPr>
          <p:spPr>
            <a:xfrm>
              <a:off x="5209416" y="-15200"/>
              <a:ext cx="1798569" cy="7797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p>
              <a:pPr lvl="0">
                <a:defRPr sz="1800"/>
              </a:pPr>
              <a:r>
                <a:rPr lang="en-US" sz="2200" dirty="0"/>
                <a:t>Requirement </a:t>
              </a:r>
            </a:p>
            <a:p>
              <a:pPr lvl="0">
                <a:defRPr sz="1800"/>
              </a:pPr>
              <a:r>
                <a:rPr lang="en-US" sz="2200" dirty="0"/>
                <a:t>gathering</a:t>
              </a:r>
            </a:p>
          </p:txBody>
        </p:sp>
        <p:sp>
          <p:nvSpPr>
            <p:cNvPr id="100" name="Shape 100"/>
            <p:cNvSpPr/>
            <p:nvPr/>
          </p:nvSpPr>
          <p:spPr>
            <a:xfrm>
              <a:off x="5969000" y="2114550"/>
              <a:ext cx="1625600" cy="723900"/>
            </a:xfrm>
            <a:prstGeom prst="rect">
              <a:avLst/>
            </a:prstGeom>
            <a:solidFill>
              <a:srgbClr val="D9CAFE"/>
            </a:solidFill>
            <a:ln w="12700" cap="flat">
              <a:noFill/>
              <a:miter lim="400000"/>
            </a:ln>
            <a:effectLst/>
          </p:spPr>
          <p:txBody>
            <a:bodyPr wrap="square" lIns="0" tIns="0" rIns="0" bIns="0" numCol="1" anchor="ctr">
              <a:noAutofit/>
            </a:bodyPr>
            <a:lstStyle/>
            <a:p>
              <a:pPr lvl="0">
                <a:defRPr sz="4000">
                  <a:solidFill>
                    <a:srgbClr val="FFFFFF"/>
                  </a:solidFill>
                  <a:effectLst>
                    <a:outerShdw blurRad="38100" dist="12700" dir="5400000" rotWithShape="0">
                      <a:srgbClr val="000000">
                        <a:alpha val="50000"/>
                      </a:srgbClr>
                    </a:outerShdw>
                  </a:effectLst>
                </a:defRPr>
              </a:pPr>
              <a:endParaRPr/>
            </a:p>
          </p:txBody>
        </p:sp>
        <p:sp>
          <p:nvSpPr>
            <p:cNvPr id="101" name="Shape 101"/>
            <p:cNvSpPr/>
            <p:nvPr/>
          </p:nvSpPr>
          <p:spPr>
            <a:xfrm>
              <a:off x="4076700" y="4527550"/>
              <a:ext cx="1625600" cy="723900"/>
            </a:xfrm>
            <a:prstGeom prst="rect">
              <a:avLst/>
            </a:prstGeom>
            <a:solidFill>
              <a:srgbClr val="D4E3FE"/>
            </a:solidFill>
            <a:ln w="12700" cap="flat">
              <a:noFill/>
              <a:miter lim="400000"/>
            </a:ln>
            <a:effectLst/>
          </p:spPr>
          <p:txBody>
            <a:bodyPr wrap="square" lIns="0" tIns="0" rIns="0" bIns="0" numCol="1" anchor="ctr">
              <a:noAutofit/>
            </a:bodyPr>
            <a:lstStyle/>
            <a:p>
              <a:pPr lvl="0">
                <a:defRPr sz="4000">
                  <a:solidFill>
                    <a:srgbClr val="FFFFFF"/>
                  </a:solidFill>
                  <a:effectLst>
                    <a:outerShdw blurRad="38100" dist="12700" dir="5400000" rotWithShape="0">
                      <a:srgbClr val="000000">
                        <a:alpha val="50000"/>
                      </a:srgbClr>
                    </a:outerShdw>
                  </a:effectLst>
                </a:defRPr>
              </a:pPr>
              <a:endParaRPr/>
            </a:p>
          </p:txBody>
        </p:sp>
        <p:sp>
          <p:nvSpPr>
            <p:cNvPr id="102" name="Shape 102"/>
            <p:cNvSpPr/>
            <p:nvPr/>
          </p:nvSpPr>
          <p:spPr>
            <a:xfrm>
              <a:off x="4307117" y="4542155"/>
              <a:ext cx="1166986" cy="65659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sz="2200">
                  <a:solidFill>
                    <a:srgbClr val="E63B7A"/>
                  </a:solidFill>
                </a:defRPr>
              </a:lvl1pPr>
            </a:lstStyle>
            <a:p>
              <a:pPr lvl="0">
                <a:defRPr sz="1800"/>
              </a:pPr>
              <a:r>
                <a:rPr lang="en-US" sz="1800" dirty="0">
                  <a:solidFill>
                    <a:sysClr val="windowText" lastClr="000000"/>
                  </a:solidFill>
                </a:rPr>
                <a:t>Cog Walk/</a:t>
              </a:r>
            </a:p>
            <a:p>
              <a:pPr lvl="0">
                <a:defRPr sz="1800"/>
              </a:pPr>
              <a:r>
                <a:rPr lang="en-US" sz="1800" dirty="0">
                  <a:solidFill>
                    <a:sysClr val="windowText" lastClr="000000"/>
                  </a:solidFill>
                </a:rPr>
                <a:t>H.E</a:t>
              </a:r>
            </a:p>
          </p:txBody>
        </p:sp>
        <p:sp>
          <p:nvSpPr>
            <p:cNvPr id="103" name="Shape 103"/>
            <p:cNvSpPr/>
            <p:nvPr/>
          </p:nvSpPr>
          <p:spPr>
            <a:xfrm>
              <a:off x="-120650" y="2127250"/>
              <a:ext cx="1746250" cy="723900"/>
            </a:xfrm>
            <a:prstGeom prst="rect">
              <a:avLst/>
            </a:prstGeom>
            <a:solidFill>
              <a:srgbClr val="E0EDD4"/>
            </a:solidFill>
            <a:ln w="12700" cap="flat">
              <a:noFill/>
              <a:miter lim="400000"/>
            </a:ln>
            <a:effectLst/>
          </p:spPr>
          <p:txBody>
            <a:bodyPr wrap="square" lIns="0" tIns="0" rIns="0" bIns="0" numCol="1" anchor="ctr">
              <a:noAutofit/>
            </a:bodyPr>
            <a:lstStyle/>
            <a:p>
              <a:pPr lvl="0">
                <a:defRPr sz="4000">
                  <a:solidFill>
                    <a:srgbClr val="FFFFFF"/>
                  </a:solidFill>
                  <a:effectLst>
                    <a:outerShdw blurRad="38100" dist="12700" dir="5400000" rotWithShape="0">
                      <a:srgbClr val="000000">
                        <a:alpha val="50000"/>
                      </a:srgbClr>
                    </a:outerShdw>
                  </a:effectLst>
                </a:defRPr>
              </a:pPr>
              <a:endParaRPr/>
            </a:p>
          </p:txBody>
        </p:sp>
        <p:sp>
          <p:nvSpPr>
            <p:cNvPr id="104" name="Shape 104"/>
            <p:cNvSpPr/>
            <p:nvPr/>
          </p:nvSpPr>
          <p:spPr>
            <a:xfrm>
              <a:off x="-63500" y="2279650"/>
              <a:ext cx="1636540" cy="4191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sz="2200">
                  <a:solidFill>
                    <a:srgbClr val="E63B7A"/>
                  </a:solidFill>
                </a:defRPr>
              </a:lvl1pPr>
            </a:lstStyle>
            <a:p>
              <a:pPr lvl="0">
                <a:defRPr sz="1800">
                  <a:solidFill>
                    <a:srgbClr val="000000"/>
                  </a:solidFill>
                </a:defRPr>
              </a:pPr>
              <a:r>
                <a:rPr sz="2200" dirty="0">
                  <a:solidFill>
                    <a:srgbClr val="E63B7A"/>
                  </a:solidFill>
                </a:rPr>
                <a:t>Implementing</a:t>
              </a:r>
            </a:p>
          </p:txBody>
        </p:sp>
        <p:sp>
          <p:nvSpPr>
            <p:cNvPr id="105" name="Shape 105"/>
            <p:cNvSpPr/>
            <p:nvPr/>
          </p:nvSpPr>
          <p:spPr>
            <a:xfrm>
              <a:off x="736600" y="19050"/>
              <a:ext cx="1625600" cy="723900"/>
            </a:xfrm>
            <a:prstGeom prst="rect">
              <a:avLst/>
            </a:prstGeom>
            <a:solidFill>
              <a:srgbClr val="FFF2D5"/>
            </a:solidFill>
            <a:ln w="12700" cap="flat">
              <a:noFill/>
              <a:miter lim="400000"/>
            </a:ln>
            <a:effectLst/>
          </p:spPr>
          <p:txBody>
            <a:bodyPr wrap="square" lIns="0" tIns="0" rIns="0" bIns="0" numCol="1" anchor="ctr">
              <a:noAutofit/>
            </a:bodyPr>
            <a:lstStyle/>
            <a:p>
              <a:pPr lvl="0">
                <a:defRPr sz="4000">
                  <a:solidFill>
                    <a:srgbClr val="FFFFFF"/>
                  </a:solidFill>
                  <a:effectLst>
                    <a:outerShdw blurRad="38100" dist="12700" dir="5400000" rotWithShape="0">
                      <a:srgbClr val="000000">
                        <a:alpha val="50000"/>
                      </a:srgbClr>
                    </a:outerShdw>
                  </a:effectLst>
                </a:defRPr>
              </a:pPr>
              <a:endParaRPr/>
            </a:p>
          </p:txBody>
        </p:sp>
        <p:sp>
          <p:nvSpPr>
            <p:cNvPr id="106" name="Shape 106"/>
            <p:cNvSpPr/>
            <p:nvPr/>
          </p:nvSpPr>
          <p:spPr>
            <a:xfrm>
              <a:off x="951786" y="0"/>
              <a:ext cx="1155367" cy="7366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p>
              <a:pPr lvl="0">
                <a:defRPr sz="1800"/>
              </a:pPr>
              <a:r>
                <a:rPr sz="2200">
                  <a:solidFill>
                    <a:srgbClr val="E63B7A"/>
                  </a:solidFill>
                </a:rPr>
                <a:t>Usability</a:t>
              </a:r>
            </a:p>
            <a:p>
              <a:pPr lvl="0">
                <a:defRPr sz="1800"/>
              </a:pPr>
              <a:r>
                <a:rPr sz="2200">
                  <a:solidFill>
                    <a:srgbClr val="E63B7A"/>
                  </a:solidFill>
                </a:rPr>
                <a:t>testing</a:t>
              </a:r>
            </a:p>
          </p:txBody>
        </p:sp>
      </p:grpSp>
      <p:sp>
        <p:nvSpPr>
          <p:cNvPr id="108" name="Shape 108"/>
          <p:cNvSpPr>
            <a:spLocks noGrp="1"/>
          </p:cNvSpPr>
          <p:nvPr>
            <p:ph type="title"/>
          </p:nvPr>
        </p:nvSpPr>
        <p:spPr>
          <a:xfrm>
            <a:off x="1270000" y="254000"/>
            <a:ext cx="10464800" cy="1524000"/>
          </a:xfrm>
          <a:prstGeom prst="rect">
            <a:avLst/>
          </a:prstGeom>
        </p:spPr>
        <p:txBody>
          <a:bodyPr/>
          <a:lstStyle>
            <a:lvl1pPr>
              <a:defRPr>
                <a:solidFill>
                  <a:srgbClr val="E63B7A"/>
                </a:solidFill>
              </a:defRPr>
            </a:lvl1pPr>
          </a:lstStyle>
          <a:p>
            <a:pPr lvl="0">
              <a:defRPr sz="1800">
                <a:solidFill>
                  <a:srgbClr val="000000"/>
                </a:solidFill>
              </a:defRPr>
            </a:pPr>
            <a:r>
              <a:rPr sz="8400">
                <a:solidFill>
                  <a:srgbClr val="E63B7A"/>
                </a:solidFill>
              </a:rPr>
              <a:t>Problems</a:t>
            </a:r>
          </a:p>
        </p:txBody>
      </p:sp>
      <p:sp>
        <p:nvSpPr>
          <p:cNvPr id="109" name="Shape 109"/>
          <p:cNvSpPr/>
          <p:nvPr/>
        </p:nvSpPr>
        <p:spPr>
          <a:xfrm>
            <a:off x="8617842" y="4294505"/>
            <a:ext cx="1701801" cy="65659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sz="2200">
                <a:solidFill>
                  <a:srgbClr val="E63B7A"/>
                </a:solidFill>
              </a:defRPr>
            </a:lvl1pPr>
          </a:lstStyle>
          <a:p>
            <a:pPr lvl="0">
              <a:defRPr sz="1800"/>
            </a:pPr>
            <a:r>
              <a:rPr lang="en-US" sz="1800" dirty="0">
                <a:solidFill>
                  <a:sysClr val="windowText" lastClr="000000"/>
                </a:solidFill>
              </a:rPr>
              <a:t>Design/</a:t>
            </a:r>
          </a:p>
          <a:p>
            <a:pPr lvl="0">
              <a:defRPr sz="1800"/>
            </a:pPr>
            <a:r>
              <a:rPr lang="en-US" sz="1800" dirty="0">
                <a:solidFill>
                  <a:sysClr val="windowText" lastClr="000000"/>
                </a:solidFill>
              </a:rPr>
              <a:t>Prototype</a:t>
            </a:r>
          </a:p>
        </p:txBody>
      </p:sp>
      <p:pic>
        <p:nvPicPr>
          <p:cNvPr id="110" name="droppedImage.pdf"/>
          <p:cNvPicPr/>
          <p:nvPr/>
        </p:nvPicPr>
        <p:blipFill>
          <a:blip r:embed="rId4">
            <a:extLst/>
          </a:blip>
          <a:stretch>
            <a:fillRect/>
          </a:stretch>
        </p:blipFill>
        <p:spPr>
          <a:xfrm rot="1466768">
            <a:off x="10276734" y="4701643"/>
            <a:ext cx="2730501" cy="2622069"/>
          </a:xfrm>
          <a:prstGeom prst="rect">
            <a:avLst/>
          </a:prstGeom>
          <a:ln w="12700">
            <a:miter lim="400000"/>
          </a:ln>
        </p:spPr>
      </p:pic>
      <p:pic>
        <p:nvPicPr>
          <p:cNvPr id="111" name="go_away_im_coding_coffee_mug-p168224001705050233b2vto_400.jpg"/>
          <p:cNvPicPr/>
          <p:nvPr/>
        </p:nvPicPr>
        <p:blipFill>
          <a:blip r:embed="rId5">
            <a:extLst/>
          </a:blip>
          <a:stretch>
            <a:fillRect/>
          </a:stretch>
        </p:blipFill>
        <p:spPr>
          <a:xfrm>
            <a:off x="0" y="4203700"/>
            <a:ext cx="2159001" cy="2159001"/>
          </a:xfrm>
          <a:prstGeom prst="rect">
            <a:avLst/>
          </a:prstGeom>
          <a:ln w="12700">
            <a:miter lim="400000"/>
          </a:ln>
        </p:spPr>
      </p:pic>
      <p:grpSp>
        <p:nvGrpSpPr>
          <p:cNvPr id="114" name="Group 114"/>
          <p:cNvGrpSpPr/>
          <p:nvPr/>
        </p:nvGrpSpPr>
        <p:grpSpPr>
          <a:xfrm>
            <a:off x="0" y="1492136"/>
            <a:ext cx="3390930" cy="2752660"/>
            <a:chOff x="0" y="0"/>
            <a:chExt cx="3390929" cy="2752659"/>
          </a:xfrm>
        </p:grpSpPr>
        <p:pic>
          <p:nvPicPr>
            <p:cNvPr id="112" name="what-testers-can-learn-to-work-more-effectively-with-programmers-4-728.jpg"/>
            <p:cNvPicPr/>
            <p:nvPr/>
          </p:nvPicPr>
          <p:blipFill>
            <a:blip r:embed="rId6">
              <a:extLst/>
            </a:blip>
            <a:stretch>
              <a:fillRect/>
            </a:stretch>
          </p:blipFill>
          <p:spPr>
            <a:xfrm>
              <a:off x="0" y="0"/>
              <a:ext cx="3390930" cy="2622376"/>
            </a:xfrm>
            <a:prstGeom prst="rect">
              <a:avLst/>
            </a:prstGeom>
            <a:ln w="12700" cap="flat">
              <a:noFill/>
              <a:miter lim="400000"/>
            </a:ln>
            <a:effectLst/>
          </p:spPr>
        </p:pic>
        <p:sp>
          <p:nvSpPr>
            <p:cNvPr id="113" name="Shape 113"/>
            <p:cNvSpPr/>
            <p:nvPr/>
          </p:nvSpPr>
          <p:spPr>
            <a:xfrm>
              <a:off x="768786" y="2230981"/>
              <a:ext cx="1702315" cy="521679"/>
            </a:xfrm>
            <a:prstGeom prst="rect">
              <a:avLst/>
            </a:prstGeom>
            <a:solidFill>
              <a:srgbClr val="FFFFFF"/>
            </a:solidFill>
            <a:ln w="25400" cap="flat">
              <a:solidFill>
                <a:srgbClr val="FFFFFF"/>
              </a:solidFill>
              <a:prstDash val="solid"/>
              <a:miter lim="400000"/>
            </a:ln>
            <a:effectLst/>
          </p:spPr>
          <p:txBody>
            <a:bodyPr wrap="square" lIns="0" tIns="0" rIns="0" bIns="0" numCol="1" anchor="ctr">
              <a:noAutofit/>
            </a:bodyPr>
            <a:lstStyle/>
            <a:p>
              <a:pPr lvl="0">
                <a:defRPr sz="4000">
                  <a:solidFill>
                    <a:srgbClr val="FFFFFF"/>
                  </a:solidFill>
                  <a:effectLst>
                    <a:outerShdw blurRad="38100" dist="12700" dir="5400000" rotWithShape="0">
                      <a:srgbClr val="000000">
                        <a:alpha val="50000"/>
                      </a:srgbClr>
                    </a:outerShdw>
                  </a:effectLst>
                </a:defRPr>
              </a:pPr>
              <a:endParaRPr/>
            </a:p>
          </p:txBody>
        </p:sp>
      </p:grpSp>
      <p:pic>
        <p:nvPicPr>
          <p:cNvPr id="115" name="image_resize.jpg"/>
          <p:cNvPicPr/>
          <p:nvPr/>
        </p:nvPicPr>
        <p:blipFill>
          <a:blip r:embed="rId7">
            <a:extLst/>
          </a:blip>
          <a:stretch>
            <a:fillRect/>
          </a:stretch>
        </p:blipFill>
        <p:spPr>
          <a:xfrm>
            <a:off x="317377" y="6337300"/>
            <a:ext cx="4248673" cy="3517900"/>
          </a:xfrm>
          <a:prstGeom prst="rect">
            <a:avLst/>
          </a:prstGeom>
          <a:ln w="12700">
            <a:miter lim="400000"/>
          </a:ln>
        </p:spPr>
      </p:pic>
      <p:sp>
        <p:nvSpPr>
          <p:cNvPr id="116" name="Shape 116"/>
          <p:cNvSpPr/>
          <p:nvPr/>
        </p:nvSpPr>
        <p:spPr>
          <a:xfrm>
            <a:off x="1943100" y="9004300"/>
            <a:ext cx="1231900" cy="342900"/>
          </a:xfrm>
          <a:prstGeom prst="rect">
            <a:avLst/>
          </a:prstGeom>
          <a:solidFill>
            <a:srgbClr val="FFFFFF"/>
          </a:solidFill>
          <a:ln w="25400">
            <a:solidFill>
              <a:srgbClr val="FFFFFF"/>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defRPr>
            </a:pPr>
            <a:endParaRPr/>
          </a:p>
        </p:txBody>
      </p:sp>
      <p:sp>
        <p:nvSpPr>
          <p:cNvPr id="117" name="Shape 117"/>
          <p:cNvSpPr/>
          <p:nvPr/>
        </p:nvSpPr>
        <p:spPr>
          <a:xfrm>
            <a:off x="2171700" y="7073900"/>
            <a:ext cx="1270000" cy="139700"/>
          </a:xfrm>
          <a:prstGeom prst="rect">
            <a:avLst/>
          </a:prstGeom>
          <a:solidFill>
            <a:srgbClr val="11B1E6"/>
          </a:solidFill>
          <a:ln w="12700">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defRPr>
            </a:pPr>
            <a:endParaRPr/>
          </a:p>
        </p:txBody>
      </p:sp>
      <p:sp>
        <p:nvSpPr>
          <p:cNvPr id="118" name="Shape 118"/>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fld id="{86CB4B4D-7CA3-9044-876B-883B54F8677D}" type="slidenum">
              <a:t>4</a:t>
            </a:fld>
            <a:endParaRPr/>
          </a:p>
        </p:txBody>
      </p:sp>
      <p:sp>
        <p:nvSpPr>
          <p:cNvPr id="25" name="Shape 72"/>
          <p:cNvSpPr/>
          <p:nvPr/>
        </p:nvSpPr>
        <p:spPr>
          <a:xfrm>
            <a:off x="5638800" y="4114800"/>
            <a:ext cx="1701800" cy="1354217"/>
          </a:xfrm>
          <a:prstGeom prst="rect">
            <a:avLst/>
          </a:prstGeom>
          <a:solidFill>
            <a:srgbClr val="D6D6D6"/>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defRPr sz="2200"/>
            </a:lvl1pPr>
          </a:lstStyle>
          <a:p>
            <a:pPr lvl="0">
              <a:defRPr sz="1800"/>
            </a:pPr>
            <a:r>
              <a:rPr lang="en-US" sz="2200" dirty="0" smtClean="0"/>
              <a:t>User centered </a:t>
            </a:r>
            <a:r>
              <a:rPr lang="en-US" dirty="0"/>
              <a:t>s</a:t>
            </a:r>
            <a:r>
              <a:rPr sz="2200" dirty="0" smtClean="0"/>
              <a:t>oftware process</a:t>
            </a:r>
            <a:endParaRPr sz="2200" dirty="0"/>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 name="Table 122"/>
          <p:cNvGraphicFramePr/>
          <p:nvPr/>
        </p:nvGraphicFramePr>
        <p:xfrm>
          <a:off x="277812" y="1333500"/>
          <a:ext cx="12446843" cy="6377582"/>
        </p:xfrm>
        <a:graphic>
          <a:graphicData uri="http://schemas.openxmlformats.org/drawingml/2006/table">
            <a:tbl>
              <a:tblPr>
                <a:tableStyleId>{4C3C2611-4C71-4FC5-86AE-919BDF0F9419}</a:tableStyleId>
              </a:tblPr>
              <a:tblGrid>
                <a:gridCol w="1837779"/>
                <a:gridCol w="5068887"/>
                <a:gridCol w="5540177"/>
              </a:tblGrid>
              <a:tr h="541139">
                <a:tc>
                  <a:txBody>
                    <a:bodyPr/>
                    <a:lstStyle/>
                    <a:p>
                      <a:pPr lvl="0" defTabSz="914400">
                        <a:tabLst>
                          <a:tab pos="914400" algn="l"/>
                        </a:tabLst>
                        <a:defRPr sz="2200">
                          <a:latin typeface="+mn-lt"/>
                          <a:ea typeface="+mn-ea"/>
                          <a:cs typeface="+mn-cs"/>
                        </a:defRPr>
                      </a:pPr>
                      <a:endParaRPr/>
                    </a:p>
                  </a:txBody>
                  <a:tcPr marL="50800" marR="50800" marT="50800" marB="50800" anchor="ctr" horzOverflow="overflow">
                    <a:lnL w="25400">
                      <a:miter lim="400000"/>
                    </a:lnL>
                    <a:lnR w="25400">
                      <a:miter lim="400000"/>
                    </a:lnR>
                    <a:lnT w="25400">
                      <a:solidFill>
                        <a:srgbClr val="000000"/>
                      </a:solidFill>
                      <a:miter lim="400000"/>
                    </a:lnT>
                    <a:lnB w="25400">
                      <a:solidFill>
                        <a:srgbClr val="000000"/>
                      </a:solidFill>
                      <a:miter lim="400000"/>
                    </a:lnB>
                    <a:noFill/>
                  </a:tcPr>
                </a:tc>
                <a:tc>
                  <a:txBody>
                    <a:bodyPr/>
                    <a:lstStyle/>
                    <a:p>
                      <a:pPr lvl="0" defTabSz="914400">
                        <a:lnSpc>
                          <a:spcPct val="90000"/>
                        </a:lnSpc>
                        <a:tabLst>
                          <a:tab pos="914400" algn="l"/>
                        </a:tabLst>
                      </a:pPr>
                      <a:r>
                        <a:rPr sz="2200">
                          <a:latin typeface="+mn-lt"/>
                          <a:ea typeface="+mn-ea"/>
                          <a:cs typeface="+mn-cs"/>
                        </a:rPr>
                        <a:t>CS students</a:t>
                      </a:r>
                    </a:p>
                  </a:txBody>
                  <a:tcPr marL="0" marR="0" marT="0" marB="0" anchor="ctr" horzOverflow="overflow">
                    <a:lnL w="25400">
                      <a:miter lim="400000"/>
                    </a:lnL>
                    <a:lnR w="25400">
                      <a:miter lim="400000"/>
                    </a:lnR>
                    <a:lnT w="25400">
                      <a:solidFill>
                        <a:srgbClr val="000000"/>
                      </a:solidFill>
                      <a:miter lim="400000"/>
                    </a:lnT>
                    <a:lnB w="25400">
                      <a:solidFill>
                        <a:srgbClr val="000000"/>
                      </a:solidFill>
                      <a:miter lim="400000"/>
                    </a:lnB>
                    <a:noFill/>
                  </a:tcPr>
                </a:tc>
                <a:tc>
                  <a:txBody>
                    <a:bodyPr/>
                    <a:lstStyle/>
                    <a:p>
                      <a:pPr lvl="0" defTabSz="914400">
                        <a:lnSpc>
                          <a:spcPct val="90000"/>
                        </a:lnSpc>
                        <a:tabLst>
                          <a:tab pos="914400" algn="l"/>
                        </a:tabLst>
                      </a:pPr>
                      <a:r>
                        <a:rPr sz="2200">
                          <a:latin typeface="+mn-lt"/>
                          <a:ea typeface="+mn-ea"/>
                          <a:cs typeface="+mn-cs"/>
                        </a:rPr>
                        <a:t>STC students</a:t>
                      </a:r>
                    </a:p>
                  </a:txBody>
                  <a:tcPr marL="0" marR="0" marT="0" marB="0" anchor="ctr" horzOverflow="overflow">
                    <a:lnL w="25400">
                      <a:miter lim="400000"/>
                    </a:lnL>
                    <a:lnR w="25400">
                      <a:miter lim="400000"/>
                    </a:lnR>
                    <a:lnT w="25400">
                      <a:solidFill>
                        <a:srgbClr val="000000"/>
                      </a:solidFill>
                      <a:miter lim="400000"/>
                    </a:lnT>
                    <a:lnB w="25400">
                      <a:solidFill>
                        <a:srgbClr val="000000"/>
                      </a:solidFill>
                      <a:miter lim="400000"/>
                    </a:lnB>
                    <a:noFill/>
                  </a:tcPr>
                </a:tc>
              </a:tr>
              <a:tr h="3395513">
                <a:tc>
                  <a:txBody>
                    <a:bodyPr/>
                    <a:lstStyle/>
                    <a:p>
                      <a:pPr lvl="0" defTabSz="914400">
                        <a:tabLst>
                          <a:tab pos="914400" algn="l"/>
                        </a:tabLst>
                      </a:pPr>
                      <a:r>
                        <a:rPr sz="2200">
                          <a:latin typeface="+mn-lt"/>
                          <a:ea typeface="+mn-ea"/>
                          <a:cs typeface="+mn-cs"/>
                        </a:rPr>
                        <a:t>Interpersonal conflicts</a:t>
                      </a:r>
                    </a:p>
                  </a:txBody>
                  <a:tcPr marL="50800" marR="50800" marT="50800" marB="50800" anchor="ctr" horzOverflow="overflow">
                    <a:lnL w="25400">
                      <a:miter lim="400000"/>
                    </a:lnL>
                    <a:lnR w="25400">
                      <a:miter lim="400000"/>
                    </a:lnR>
                    <a:lnT w="25400">
                      <a:solidFill>
                        <a:srgbClr val="000000"/>
                      </a:solidFill>
                      <a:miter lim="400000"/>
                    </a:lnT>
                    <a:lnB w="25400">
                      <a:solidFill>
                        <a:srgbClr val="000000"/>
                      </a:solidFill>
                      <a:miter lim="400000"/>
                    </a:lnB>
                    <a:noFill/>
                  </a:tcPr>
                </a:tc>
                <a:tc>
                  <a:txBody>
                    <a:bodyPr/>
                    <a:lstStyle/>
                    <a:p>
                      <a:pPr marL="393700" lvl="1" indent="-254000" algn="l">
                        <a:buSzPct val="100000"/>
                        <a:buAutoNum type="arabicPeriod"/>
                      </a:pPr>
                      <a:r>
                        <a:rPr sz="2200">
                          <a:latin typeface="+mn-lt"/>
                          <a:ea typeface="+mn-ea"/>
                          <a:cs typeface="+mn-cs"/>
                        </a:rPr>
                        <a:t>Need more communication. </a:t>
                      </a:r>
                    </a:p>
                    <a:p>
                      <a:pPr marL="393700" lvl="1" indent="-254000" algn="l">
                        <a:buSzPct val="100000"/>
                        <a:buAutoNum type="arabicPeriod"/>
                      </a:pPr>
                      <a:r>
                        <a:rPr sz="2200">
                          <a:latin typeface="+mn-lt"/>
                          <a:ea typeface="+mn-ea"/>
                          <a:cs typeface="+mn-cs"/>
                        </a:rPr>
                        <a:t>Need a leader.</a:t>
                      </a:r>
                    </a:p>
                    <a:p>
                      <a:pPr marL="393700" lvl="1" indent="-254000" algn="l">
                        <a:buSzPct val="100000"/>
                        <a:buAutoNum type="arabicPeriod"/>
                      </a:pPr>
                      <a:r>
                        <a:rPr sz="2200">
                          <a:latin typeface="+mn-lt"/>
                          <a:ea typeface="+mn-ea"/>
                          <a:cs typeface="+mn-cs"/>
                        </a:rPr>
                        <a:t>Some of the teammates did not work a lot.</a:t>
                      </a:r>
                    </a:p>
                    <a:p>
                      <a:pPr marL="393700" lvl="1" indent="-254000" algn="l">
                        <a:buSzPct val="100000"/>
                        <a:buAutoNum type="arabicPeriod"/>
                      </a:pPr>
                      <a:r>
                        <a:rPr sz="2200">
                          <a:latin typeface="+mn-lt"/>
                          <a:ea typeface="+mn-ea"/>
                          <a:cs typeface="+mn-cs"/>
                        </a:rPr>
                        <a:t>Split the work more evenly.</a:t>
                      </a:r>
                    </a:p>
                    <a:p>
                      <a:pPr marL="393700" lvl="1" indent="-254000" algn="l">
                        <a:buSzPct val="100000"/>
                        <a:buAutoNum type="arabicPeriod"/>
                      </a:pPr>
                      <a:r>
                        <a:rPr sz="2200">
                          <a:latin typeface="+mn-lt"/>
                          <a:ea typeface="+mn-ea"/>
                          <a:cs typeface="+mn-cs"/>
                        </a:rPr>
                        <a:t>Develop more defined roles for each team member.</a:t>
                      </a:r>
                    </a:p>
                  </a:txBody>
                  <a:tcPr marL="0" marR="0" marT="0" marB="0" anchor="ctr" horzOverflow="overflow">
                    <a:lnL w="25400">
                      <a:miter lim="400000"/>
                    </a:lnL>
                    <a:lnR w="25400">
                      <a:miter lim="400000"/>
                    </a:lnR>
                    <a:lnT w="25400">
                      <a:solidFill>
                        <a:srgbClr val="000000"/>
                      </a:solidFill>
                      <a:miter lim="400000"/>
                    </a:lnT>
                    <a:lnB w="25400">
                      <a:solidFill>
                        <a:srgbClr val="000000"/>
                      </a:solidFill>
                      <a:miter lim="400000"/>
                    </a:lnB>
                    <a:noFill/>
                  </a:tcPr>
                </a:tc>
                <a:tc>
                  <a:txBody>
                    <a:bodyPr/>
                    <a:lstStyle/>
                    <a:p>
                      <a:pPr marL="393700" lvl="1" indent="-254000" algn="l">
                        <a:buSzPct val="100000"/>
                        <a:buAutoNum type="arabicPeriod"/>
                      </a:pPr>
                      <a:r>
                        <a:rPr sz="2200">
                          <a:latin typeface="+mn-lt"/>
                          <a:ea typeface="+mn-ea"/>
                          <a:cs typeface="+mn-cs"/>
                        </a:rPr>
                        <a:t>Need more communication. </a:t>
                      </a:r>
                    </a:p>
                    <a:p>
                      <a:pPr marL="393700" lvl="1" indent="-254000" algn="l">
                        <a:buSzPct val="100000"/>
                        <a:buAutoNum type="arabicPeriod"/>
                      </a:pPr>
                      <a:r>
                        <a:rPr sz="2200">
                          <a:latin typeface="+mn-lt"/>
                          <a:ea typeface="+mn-ea"/>
                          <a:cs typeface="+mn-cs"/>
                        </a:rPr>
                        <a:t>Need a leader.</a:t>
                      </a:r>
                    </a:p>
                    <a:p>
                      <a:pPr marL="393700" lvl="1" indent="-254000" algn="l">
                        <a:buSzPct val="100000"/>
                        <a:buAutoNum type="arabicPeriod"/>
                      </a:pPr>
                      <a:r>
                        <a:rPr sz="2200">
                          <a:latin typeface="+mn-lt"/>
                          <a:ea typeface="+mn-ea"/>
                          <a:cs typeface="+mn-cs"/>
                        </a:rPr>
                        <a:t>Keep the CS and STC students on the same page.</a:t>
                      </a:r>
                    </a:p>
                    <a:p>
                      <a:pPr marL="393700" lvl="1" indent="-254000" algn="l">
                        <a:buSzPct val="100000"/>
                        <a:buAutoNum type="arabicPeriod"/>
                      </a:pPr>
                      <a:r>
                        <a:rPr sz="2200">
                          <a:latin typeface="+mn-lt"/>
                          <a:ea typeface="+mn-ea"/>
                          <a:cs typeface="+mn-cs"/>
                        </a:rPr>
                        <a:t>CS students did not see the importance of documents from STC students</a:t>
                      </a:r>
                    </a:p>
                    <a:p>
                      <a:pPr marL="393700" lvl="1" indent="-254000" algn="l">
                        <a:buSzPct val="100000"/>
                        <a:buAutoNum type="arabicPeriod"/>
                      </a:pPr>
                      <a:r>
                        <a:rPr sz="2200">
                          <a:latin typeface="+mn-lt"/>
                          <a:ea typeface="+mn-ea"/>
                          <a:cs typeface="+mn-cs"/>
                        </a:rPr>
                        <a:t>CS students would not show up or speak in the meetings.</a:t>
                      </a:r>
                    </a:p>
                    <a:p>
                      <a:pPr marL="393700" lvl="1" indent="-254000" algn="l">
                        <a:buSzPct val="100000"/>
                        <a:buAutoNum type="arabicPeriod"/>
                      </a:pPr>
                      <a:r>
                        <a:rPr sz="2200">
                          <a:latin typeface="+mn-lt"/>
                          <a:ea typeface="+mn-ea"/>
                          <a:cs typeface="+mn-cs"/>
                        </a:rPr>
                        <a:t>The clash of personalities between CS and STC members.</a:t>
                      </a:r>
                    </a:p>
                  </a:txBody>
                  <a:tcPr marL="0" marR="0" marT="0" marB="0" anchor="ctr" horzOverflow="overflow">
                    <a:lnL w="25400">
                      <a:miter lim="400000"/>
                    </a:lnL>
                    <a:lnR w="25400">
                      <a:miter lim="400000"/>
                    </a:lnR>
                    <a:lnT w="25400">
                      <a:solidFill>
                        <a:srgbClr val="000000"/>
                      </a:solidFill>
                      <a:miter lim="400000"/>
                    </a:lnT>
                    <a:lnB w="25400">
                      <a:solidFill>
                        <a:srgbClr val="000000"/>
                      </a:solidFill>
                      <a:miter lim="400000"/>
                    </a:lnB>
                    <a:noFill/>
                  </a:tcPr>
                </a:tc>
              </a:tr>
              <a:tr h="2440930">
                <a:tc>
                  <a:txBody>
                    <a:bodyPr/>
                    <a:lstStyle/>
                    <a:p>
                      <a:pPr lvl="0" defTabSz="914400">
                        <a:tabLst>
                          <a:tab pos="914400" algn="l"/>
                        </a:tabLst>
                      </a:pPr>
                      <a:r>
                        <a:rPr sz="2200">
                          <a:latin typeface="+mn-lt"/>
                          <a:ea typeface="+mn-ea"/>
                          <a:cs typeface="+mn-cs"/>
                        </a:rPr>
                        <a:t>Task conflicts</a:t>
                      </a:r>
                    </a:p>
                  </a:txBody>
                  <a:tcPr marL="50800" marR="50800" marT="50800" marB="50800" anchor="ctr" horzOverflow="overflow">
                    <a:lnL w="25400">
                      <a:miter lim="400000"/>
                    </a:lnL>
                    <a:lnR w="25400">
                      <a:miter lim="400000"/>
                    </a:lnR>
                    <a:lnT w="25400">
                      <a:solidFill>
                        <a:srgbClr val="000000"/>
                      </a:solidFill>
                      <a:miter lim="400000"/>
                    </a:lnT>
                    <a:lnB w="25400">
                      <a:solidFill>
                        <a:srgbClr val="000000"/>
                      </a:solidFill>
                      <a:miter lim="400000"/>
                    </a:lnB>
                    <a:noFill/>
                  </a:tcPr>
                </a:tc>
                <a:tc>
                  <a:txBody>
                    <a:bodyPr/>
                    <a:lstStyle/>
                    <a:p>
                      <a:pPr marL="393700" lvl="0" indent="-254000" algn="l" defTabSz="914400">
                        <a:lnSpc>
                          <a:spcPct val="90000"/>
                        </a:lnSpc>
                        <a:buSzPct val="100000"/>
                        <a:buAutoNum type="arabicPeriod"/>
                        <a:tabLst>
                          <a:tab pos="914400" algn="l"/>
                        </a:tabLst>
                      </a:pPr>
                      <a:r>
                        <a:rPr sz="2200">
                          <a:latin typeface="+mn-lt"/>
                          <a:ea typeface="+mn-ea"/>
                          <a:cs typeface="+mn-cs"/>
                        </a:rPr>
                        <a:t>Better delegation of tasks.</a:t>
                      </a:r>
                    </a:p>
                    <a:p>
                      <a:pPr marL="393700" lvl="0" indent="-254000" algn="l" defTabSz="914400">
                        <a:lnSpc>
                          <a:spcPct val="90000"/>
                        </a:lnSpc>
                        <a:buSzPct val="100000"/>
                        <a:buAutoNum type="arabicPeriod"/>
                        <a:tabLst>
                          <a:tab pos="914400" algn="l"/>
                        </a:tabLst>
                      </a:pPr>
                      <a:r>
                        <a:rPr sz="2200">
                          <a:latin typeface="+mn-lt"/>
                          <a:ea typeface="+mn-ea"/>
                          <a:cs typeface="+mn-cs"/>
                        </a:rPr>
                        <a:t>More time to apply changes from feedback.</a:t>
                      </a:r>
                    </a:p>
                    <a:p>
                      <a:pPr marL="393700" lvl="0" indent="-254000" algn="l" defTabSz="914400">
                        <a:lnSpc>
                          <a:spcPct val="90000"/>
                        </a:lnSpc>
                        <a:buSzPct val="100000"/>
                        <a:buAutoNum type="arabicPeriod"/>
                        <a:tabLst>
                          <a:tab pos="914400" algn="l"/>
                        </a:tabLst>
                      </a:pPr>
                      <a:r>
                        <a:rPr sz="2200">
                          <a:latin typeface="+mn-lt"/>
                          <a:ea typeface="+mn-ea"/>
                          <a:cs typeface="+mn-cs"/>
                        </a:rPr>
                        <a:t>More time to learn Android development.</a:t>
                      </a:r>
                    </a:p>
                    <a:p>
                      <a:pPr marL="393700" lvl="0" indent="-254000" algn="l" defTabSz="914400">
                        <a:lnSpc>
                          <a:spcPct val="90000"/>
                        </a:lnSpc>
                        <a:buSzPct val="100000"/>
                        <a:buAutoNum type="arabicPeriod"/>
                        <a:tabLst>
                          <a:tab pos="914400" algn="l"/>
                        </a:tabLst>
                      </a:pPr>
                      <a:r>
                        <a:rPr sz="2200">
                          <a:latin typeface="+mn-lt"/>
                          <a:ea typeface="+mn-ea"/>
                          <a:cs typeface="+mn-cs"/>
                        </a:rPr>
                        <a:t>Earlier development.</a:t>
                      </a:r>
                    </a:p>
                    <a:p>
                      <a:pPr marL="393700" lvl="0" indent="-254000" algn="l" defTabSz="914400">
                        <a:lnSpc>
                          <a:spcPct val="90000"/>
                        </a:lnSpc>
                        <a:buSzPct val="100000"/>
                        <a:buAutoNum type="arabicPeriod"/>
                        <a:tabLst>
                          <a:tab pos="914400" algn="l"/>
                        </a:tabLst>
                      </a:pPr>
                      <a:r>
                        <a:rPr sz="2200">
                          <a:latin typeface="+mn-lt"/>
                          <a:ea typeface="+mn-ea"/>
                          <a:cs typeface="+mn-cs"/>
                        </a:rPr>
                        <a:t>Disagreement on app design.</a:t>
                      </a:r>
                    </a:p>
                  </a:txBody>
                  <a:tcPr marL="0" marR="0" marT="0" marB="0" anchor="ctr" horzOverflow="overflow">
                    <a:lnL w="25400">
                      <a:miter lim="400000"/>
                    </a:lnL>
                    <a:lnR w="25400">
                      <a:miter lim="400000"/>
                    </a:lnR>
                    <a:lnT w="25400">
                      <a:solidFill>
                        <a:srgbClr val="000000"/>
                      </a:solidFill>
                      <a:miter lim="400000"/>
                    </a:lnT>
                    <a:lnB w="25400">
                      <a:solidFill>
                        <a:srgbClr val="000000"/>
                      </a:solidFill>
                      <a:miter lim="400000"/>
                    </a:lnB>
                    <a:noFill/>
                  </a:tcPr>
                </a:tc>
                <a:tc>
                  <a:txBody>
                    <a:bodyPr/>
                    <a:lstStyle/>
                    <a:p>
                      <a:pPr marL="393700" lvl="0" indent="-254000" algn="l" defTabSz="914400">
                        <a:lnSpc>
                          <a:spcPct val="90000"/>
                        </a:lnSpc>
                        <a:buSzPct val="100000"/>
                        <a:buAutoNum type="arabicPeriod"/>
                        <a:tabLst>
                          <a:tab pos="914400" algn="l"/>
                        </a:tabLst>
                      </a:pPr>
                      <a:r>
                        <a:rPr sz="2200">
                          <a:latin typeface="+mn-lt"/>
                          <a:ea typeface="+mn-ea"/>
                          <a:cs typeface="+mn-cs"/>
                        </a:rPr>
                        <a:t>Lack of clear expectations on what was to be used in the help documentation.</a:t>
                      </a:r>
                    </a:p>
                  </a:txBody>
                  <a:tcPr marL="0" marR="0" marT="0" marB="0" anchor="ctr" horzOverflow="overflow">
                    <a:lnL w="25400">
                      <a:miter lim="400000"/>
                    </a:lnL>
                    <a:lnR w="25400">
                      <a:miter lim="400000"/>
                    </a:lnR>
                    <a:lnT w="25400">
                      <a:solidFill>
                        <a:srgbClr val="000000"/>
                      </a:solidFill>
                      <a:miter lim="400000"/>
                    </a:lnT>
                    <a:lnB w="25400">
                      <a:solidFill>
                        <a:srgbClr val="000000"/>
                      </a:solidFill>
                      <a:miter lim="400000"/>
                    </a:lnB>
                    <a:noFill/>
                  </a:tcPr>
                </a:tc>
              </a:tr>
            </a:tbl>
          </a:graphicData>
        </a:graphic>
      </p:graphicFrame>
      <p:sp>
        <p:nvSpPr>
          <p:cNvPr id="123" name="Shape 123"/>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fld id="{86CB4B4D-7CA3-9044-876B-883B54F8677D}" type="slidenum">
              <a:t>5</a:t>
            </a:fld>
            <a:endParaRPr/>
          </a:p>
        </p:txBody>
      </p:sp>
      <p:sp>
        <p:nvSpPr>
          <p:cNvPr id="124" name="Shape 124"/>
          <p:cNvSpPr/>
          <p:nvPr/>
        </p:nvSpPr>
        <p:spPr>
          <a:xfrm>
            <a:off x="2019299" y="1905000"/>
            <a:ext cx="3759202"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7" y="2882"/>
                </a:moveTo>
                <a:cubicBezTo>
                  <a:pt x="20639" y="6724"/>
                  <a:pt x="20639" y="12954"/>
                  <a:pt x="16797" y="16796"/>
                </a:cubicBezTo>
                <a:cubicBezTo>
                  <a:pt x="12954" y="20639"/>
                  <a:pt x="6724" y="20639"/>
                  <a:pt x="2882" y="16796"/>
                </a:cubicBezTo>
                <a:cubicBezTo>
                  <a:pt x="-961" y="12954"/>
                  <a:pt x="-961" y="6724"/>
                  <a:pt x="2882" y="2882"/>
                </a:cubicBezTo>
                <a:cubicBezTo>
                  <a:pt x="6724" y="-961"/>
                  <a:pt x="12954" y="-961"/>
                  <a:pt x="16797" y="2882"/>
                </a:cubicBezTo>
              </a:path>
            </a:pathLst>
          </a:custGeom>
          <a:ln w="25400">
            <a:solidFill>
              <a:srgbClr val="B92D5D"/>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defRPr>
            </a:pPr>
            <a:endParaRPr/>
          </a:p>
        </p:txBody>
      </p:sp>
      <p:sp>
        <p:nvSpPr>
          <p:cNvPr id="125" name="Shape 125"/>
          <p:cNvSpPr/>
          <p:nvPr/>
        </p:nvSpPr>
        <p:spPr>
          <a:xfrm>
            <a:off x="7124699" y="1651000"/>
            <a:ext cx="3759202"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7" y="2882"/>
                </a:moveTo>
                <a:cubicBezTo>
                  <a:pt x="20639" y="6724"/>
                  <a:pt x="20639" y="12954"/>
                  <a:pt x="16797" y="16796"/>
                </a:cubicBezTo>
                <a:cubicBezTo>
                  <a:pt x="12954" y="20639"/>
                  <a:pt x="6724" y="20639"/>
                  <a:pt x="2882" y="16796"/>
                </a:cubicBezTo>
                <a:cubicBezTo>
                  <a:pt x="-961" y="12954"/>
                  <a:pt x="-961" y="6724"/>
                  <a:pt x="2882" y="2882"/>
                </a:cubicBezTo>
                <a:cubicBezTo>
                  <a:pt x="6724" y="-961"/>
                  <a:pt x="12954" y="-961"/>
                  <a:pt x="16797" y="2882"/>
                </a:cubicBezTo>
              </a:path>
            </a:pathLst>
          </a:custGeom>
          <a:ln w="25400">
            <a:solidFill>
              <a:srgbClr val="B92D5D"/>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defRPr>
            </a:pPr>
            <a:endParaRPr/>
          </a:p>
        </p:txBody>
      </p:sp>
      <p:sp>
        <p:nvSpPr>
          <p:cNvPr id="126" name="Shape 126"/>
          <p:cNvSpPr/>
          <p:nvPr/>
        </p:nvSpPr>
        <p:spPr>
          <a:xfrm>
            <a:off x="264250" y="1365250"/>
            <a:ext cx="1874045" cy="4572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400"/>
            </a:lvl1pPr>
          </a:lstStyle>
          <a:p>
            <a:pPr lvl="0">
              <a:defRPr sz="1800"/>
            </a:pPr>
            <a:r>
              <a:rPr sz="2400"/>
              <a:t>Team conflicts</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8" name="Table 128"/>
          <p:cNvGraphicFramePr/>
          <p:nvPr/>
        </p:nvGraphicFramePr>
        <p:xfrm>
          <a:off x="277812" y="1333500"/>
          <a:ext cx="12446843" cy="6377582"/>
        </p:xfrm>
        <a:graphic>
          <a:graphicData uri="http://schemas.openxmlformats.org/drawingml/2006/table">
            <a:tbl>
              <a:tblPr>
                <a:tableStyleId>{4C3C2611-4C71-4FC5-86AE-919BDF0F9419}</a:tableStyleId>
              </a:tblPr>
              <a:tblGrid>
                <a:gridCol w="1837779"/>
                <a:gridCol w="5068887"/>
                <a:gridCol w="5540177"/>
              </a:tblGrid>
              <a:tr h="541139">
                <a:tc>
                  <a:txBody>
                    <a:bodyPr/>
                    <a:lstStyle/>
                    <a:p>
                      <a:pPr lvl="0" defTabSz="914400">
                        <a:tabLst>
                          <a:tab pos="914400" algn="l"/>
                        </a:tabLst>
                        <a:defRPr sz="2200">
                          <a:latin typeface="+mn-lt"/>
                          <a:ea typeface="+mn-ea"/>
                          <a:cs typeface="+mn-cs"/>
                        </a:defRPr>
                      </a:pPr>
                      <a:endParaRPr/>
                    </a:p>
                  </a:txBody>
                  <a:tcPr marL="50800" marR="50800" marT="50800" marB="50800" anchor="ctr" horzOverflow="overflow">
                    <a:lnL w="25400">
                      <a:miter lim="400000"/>
                    </a:lnL>
                    <a:lnR w="25400">
                      <a:miter lim="400000"/>
                    </a:lnR>
                    <a:lnT w="25400">
                      <a:solidFill>
                        <a:srgbClr val="000000"/>
                      </a:solidFill>
                      <a:miter lim="400000"/>
                    </a:lnT>
                    <a:lnB w="25400">
                      <a:solidFill>
                        <a:srgbClr val="000000"/>
                      </a:solidFill>
                      <a:miter lim="400000"/>
                    </a:lnB>
                    <a:noFill/>
                  </a:tcPr>
                </a:tc>
                <a:tc>
                  <a:txBody>
                    <a:bodyPr/>
                    <a:lstStyle/>
                    <a:p>
                      <a:pPr lvl="0" defTabSz="914400">
                        <a:lnSpc>
                          <a:spcPct val="90000"/>
                        </a:lnSpc>
                        <a:tabLst>
                          <a:tab pos="914400" algn="l"/>
                        </a:tabLst>
                      </a:pPr>
                      <a:r>
                        <a:rPr sz="2200">
                          <a:latin typeface="+mn-lt"/>
                          <a:ea typeface="+mn-ea"/>
                          <a:cs typeface="+mn-cs"/>
                        </a:rPr>
                        <a:t>CS students</a:t>
                      </a:r>
                    </a:p>
                  </a:txBody>
                  <a:tcPr marL="0" marR="0" marT="0" marB="0" anchor="ctr" horzOverflow="overflow">
                    <a:lnL w="25400">
                      <a:miter lim="400000"/>
                    </a:lnL>
                    <a:lnR w="25400">
                      <a:miter lim="400000"/>
                    </a:lnR>
                    <a:lnT w="25400">
                      <a:solidFill>
                        <a:srgbClr val="000000"/>
                      </a:solidFill>
                      <a:miter lim="400000"/>
                    </a:lnT>
                    <a:lnB w="25400">
                      <a:solidFill>
                        <a:srgbClr val="000000"/>
                      </a:solidFill>
                      <a:miter lim="400000"/>
                    </a:lnB>
                    <a:noFill/>
                  </a:tcPr>
                </a:tc>
                <a:tc>
                  <a:txBody>
                    <a:bodyPr/>
                    <a:lstStyle/>
                    <a:p>
                      <a:pPr lvl="0" defTabSz="914400">
                        <a:lnSpc>
                          <a:spcPct val="90000"/>
                        </a:lnSpc>
                        <a:tabLst>
                          <a:tab pos="914400" algn="l"/>
                        </a:tabLst>
                      </a:pPr>
                      <a:r>
                        <a:rPr sz="2200">
                          <a:latin typeface="+mn-lt"/>
                          <a:ea typeface="+mn-ea"/>
                          <a:cs typeface="+mn-cs"/>
                        </a:rPr>
                        <a:t>STC students</a:t>
                      </a:r>
                    </a:p>
                  </a:txBody>
                  <a:tcPr marL="0" marR="0" marT="0" marB="0" anchor="ctr" horzOverflow="overflow">
                    <a:lnL w="25400">
                      <a:miter lim="400000"/>
                    </a:lnL>
                    <a:lnR w="25400">
                      <a:miter lim="400000"/>
                    </a:lnR>
                    <a:lnT w="25400">
                      <a:solidFill>
                        <a:srgbClr val="000000"/>
                      </a:solidFill>
                      <a:miter lim="400000"/>
                    </a:lnT>
                    <a:lnB w="25400">
                      <a:solidFill>
                        <a:srgbClr val="000000"/>
                      </a:solidFill>
                      <a:miter lim="400000"/>
                    </a:lnB>
                    <a:noFill/>
                  </a:tcPr>
                </a:tc>
              </a:tr>
              <a:tr h="3395513">
                <a:tc>
                  <a:txBody>
                    <a:bodyPr/>
                    <a:lstStyle/>
                    <a:p>
                      <a:pPr lvl="0" defTabSz="914400">
                        <a:tabLst>
                          <a:tab pos="914400" algn="l"/>
                        </a:tabLst>
                      </a:pPr>
                      <a:r>
                        <a:rPr sz="2200">
                          <a:latin typeface="+mn-lt"/>
                          <a:ea typeface="+mn-ea"/>
                          <a:cs typeface="+mn-cs"/>
                        </a:rPr>
                        <a:t>Interpersonal conflicts</a:t>
                      </a:r>
                    </a:p>
                  </a:txBody>
                  <a:tcPr marL="50800" marR="50800" marT="50800" marB="50800" anchor="ctr" horzOverflow="overflow">
                    <a:lnL w="25400">
                      <a:miter lim="400000"/>
                    </a:lnL>
                    <a:lnR w="25400">
                      <a:miter lim="400000"/>
                    </a:lnR>
                    <a:lnT w="25400">
                      <a:solidFill>
                        <a:srgbClr val="000000"/>
                      </a:solidFill>
                      <a:miter lim="400000"/>
                    </a:lnT>
                    <a:lnB w="25400">
                      <a:solidFill>
                        <a:srgbClr val="000000"/>
                      </a:solidFill>
                      <a:miter lim="400000"/>
                    </a:lnB>
                    <a:noFill/>
                  </a:tcPr>
                </a:tc>
                <a:tc>
                  <a:txBody>
                    <a:bodyPr/>
                    <a:lstStyle/>
                    <a:p>
                      <a:pPr marL="393700" lvl="1" indent="-254000" algn="l">
                        <a:buSzPct val="100000"/>
                        <a:buAutoNum type="arabicPeriod"/>
                      </a:pPr>
                      <a:r>
                        <a:rPr sz="2200">
                          <a:latin typeface="+mn-lt"/>
                          <a:ea typeface="+mn-ea"/>
                          <a:cs typeface="+mn-cs"/>
                        </a:rPr>
                        <a:t>Need more communication. </a:t>
                      </a:r>
                    </a:p>
                    <a:p>
                      <a:pPr marL="393700" lvl="1" indent="-254000" algn="l">
                        <a:buSzPct val="100000"/>
                        <a:buAutoNum type="arabicPeriod"/>
                      </a:pPr>
                      <a:r>
                        <a:rPr sz="2200">
                          <a:latin typeface="+mn-lt"/>
                          <a:ea typeface="+mn-ea"/>
                          <a:cs typeface="+mn-cs"/>
                        </a:rPr>
                        <a:t>Need a leader.</a:t>
                      </a:r>
                    </a:p>
                    <a:p>
                      <a:pPr marL="393700" lvl="1" indent="-254000" algn="l">
                        <a:buSzPct val="100000"/>
                        <a:buAutoNum type="arabicPeriod"/>
                      </a:pPr>
                      <a:r>
                        <a:rPr sz="2200">
                          <a:latin typeface="+mn-lt"/>
                          <a:ea typeface="+mn-ea"/>
                          <a:cs typeface="+mn-cs"/>
                        </a:rPr>
                        <a:t>Some of the teammates did not work a lot.</a:t>
                      </a:r>
                    </a:p>
                    <a:p>
                      <a:pPr marL="393700" lvl="1" indent="-254000" algn="l">
                        <a:buSzPct val="100000"/>
                        <a:buAutoNum type="arabicPeriod"/>
                      </a:pPr>
                      <a:r>
                        <a:rPr sz="2200">
                          <a:latin typeface="+mn-lt"/>
                          <a:ea typeface="+mn-ea"/>
                          <a:cs typeface="+mn-cs"/>
                        </a:rPr>
                        <a:t>Split the work more evenly.</a:t>
                      </a:r>
                    </a:p>
                    <a:p>
                      <a:pPr marL="393700" lvl="1" indent="-254000" algn="l">
                        <a:buSzPct val="100000"/>
                        <a:buAutoNum type="arabicPeriod"/>
                      </a:pPr>
                      <a:r>
                        <a:rPr sz="2200">
                          <a:latin typeface="+mn-lt"/>
                          <a:ea typeface="+mn-ea"/>
                          <a:cs typeface="+mn-cs"/>
                        </a:rPr>
                        <a:t>Develop more defined roles for each team member.</a:t>
                      </a:r>
                    </a:p>
                  </a:txBody>
                  <a:tcPr marL="0" marR="0" marT="0" marB="0" anchor="ctr" horzOverflow="overflow">
                    <a:lnL w="25400">
                      <a:miter lim="400000"/>
                    </a:lnL>
                    <a:lnR w="25400">
                      <a:miter lim="400000"/>
                    </a:lnR>
                    <a:lnT w="25400">
                      <a:solidFill>
                        <a:srgbClr val="000000"/>
                      </a:solidFill>
                      <a:miter lim="400000"/>
                    </a:lnT>
                    <a:lnB w="25400">
                      <a:solidFill>
                        <a:srgbClr val="000000"/>
                      </a:solidFill>
                      <a:miter lim="400000"/>
                    </a:lnB>
                    <a:noFill/>
                  </a:tcPr>
                </a:tc>
                <a:tc>
                  <a:txBody>
                    <a:bodyPr/>
                    <a:lstStyle/>
                    <a:p>
                      <a:pPr marL="393700" lvl="1" indent="-254000" algn="l">
                        <a:buSzPct val="100000"/>
                        <a:buAutoNum type="arabicPeriod"/>
                      </a:pPr>
                      <a:r>
                        <a:rPr sz="2200">
                          <a:latin typeface="+mn-lt"/>
                          <a:ea typeface="+mn-ea"/>
                          <a:cs typeface="+mn-cs"/>
                        </a:rPr>
                        <a:t>Need more communication. </a:t>
                      </a:r>
                    </a:p>
                    <a:p>
                      <a:pPr marL="393700" lvl="1" indent="-254000" algn="l">
                        <a:buSzPct val="100000"/>
                        <a:buAutoNum type="arabicPeriod"/>
                      </a:pPr>
                      <a:r>
                        <a:rPr sz="2200">
                          <a:latin typeface="+mn-lt"/>
                          <a:ea typeface="+mn-ea"/>
                          <a:cs typeface="+mn-cs"/>
                        </a:rPr>
                        <a:t>Need a leader.</a:t>
                      </a:r>
                    </a:p>
                    <a:p>
                      <a:pPr marL="393700" lvl="1" indent="-254000" algn="l">
                        <a:buSzPct val="100000"/>
                        <a:buAutoNum type="arabicPeriod"/>
                      </a:pPr>
                      <a:r>
                        <a:rPr sz="2200">
                          <a:latin typeface="+mn-lt"/>
                          <a:ea typeface="+mn-ea"/>
                          <a:cs typeface="+mn-cs"/>
                        </a:rPr>
                        <a:t>Keep the CS and STC students on the same page.</a:t>
                      </a:r>
                    </a:p>
                    <a:p>
                      <a:pPr marL="393700" lvl="1" indent="-254000" algn="l">
                        <a:buSzPct val="100000"/>
                        <a:buAutoNum type="arabicPeriod"/>
                      </a:pPr>
                      <a:r>
                        <a:rPr sz="2200">
                          <a:latin typeface="+mn-lt"/>
                          <a:ea typeface="+mn-ea"/>
                          <a:cs typeface="+mn-cs"/>
                        </a:rPr>
                        <a:t>CS students did not see the importance of documents from STC students</a:t>
                      </a:r>
                    </a:p>
                    <a:p>
                      <a:pPr marL="393700" lvl="1" indent="-254000" algn="l">
                        <a:buSzPct val="100000"/>
                        <a:buAutoNum type="arabicPeriod"/>
                      </a:pPr>
                      <a:r>
                        <a:rPr sz="2200">
                          <a:latin typeface="+mn-lt"/>
                          <a:ea typeface="+mn-ea"/>
                          <a:cs typeface="+mn-cs"/>
                        </a:rPr>
                        <a:t>CS students would not show up or speak in the meetings.</a:t>
                      </a:r>
                    </a:p>
                    <a:p>
                      <a:pPr marL="393700" lvl="1" indent="-254000" algn="l">
                        <a:buSzPct val="100000"/>
                        <a:buAutoNum type="arabicPeriod"/>
                      </a:pPr>
                      <a:r>
                        <a:rPr sz="2200">
                          <a:latin typeface="+mn-lt"/>
                          <a:ea typeface="+mn-ea"/>
                          <a:cs typeface="+mn-cs"/>
                        </a:rPr>
                        <a:t>The clash of personalities between CS and STC members.</a:t>
                      </a:r>
                    </a:p>
                  </a:txBody>
                  <a:tcPr marL="0" marR="0" marT="0" marB="0" anchor="ctr" horzOverflow="overflow">
                    <a:lnL w="25400">
                      <a:miter lim="400000"/>
                    </a:lnL>
                    <a:lnR w="25400">
                      <a:miter lim="400000"/>
                    </a:lnR>
                    <a:lnT w="25400">
                      <a:solidFill>
                        <a:srgbClr val="000000"/>
                      </a:solidFill>
                      <a:miter lim="400000"/>
                    </a:lnT>
                    <a:lnB w="25400">
                      <a:solidFill>
                        <a:srgbClr val="000000"/>
                      </a:solidFill>
                      <a:miter lim="400000"/>
                    </a:lnB>
                    <a:noFill/>
                  </a:tcPr>
                </a:tc>
              </a:tr>
              <a:tr h="2440930">
                <a:tc>
                  <a:txBody>
                    <a:bodyPr/>
                    <a:lstStyle/>
                    <a:p>
                      <a:pPr lvl="0" defTabSz="914400">
                        <a:tabLst>
                          <a:tab pos="914400" algn="l"/>
                        </a:tabLst>
                      </a:pPr>
                      <a:r>
                        <a:rPr sz="2200">
                          <a:latin typeface="+mn-lt"/>
                          <a:ea typeface="+mn-ea"/>
                          <a:cs typeface="+mn-cs"/>
                        </a:rPr>
                        <a:t>Task conflicts</a:t>
                      </a:r>
                    </a:p>
                  </a:txBody>
                  <a:tcPr marL="50800" marR="50800" marT="50800" marB="50800" anchor="ctr" horzOverflow="overflow">
                    <a:lnL w="25400">
                      <a:miter lim="400000"/>
                    </a:lnL>
                    <a:lnR w="25400">
                      <a:miter lim="400000"/>
                    </a:lnR>
                    <a:lnT w="25400">
                      <a:solidFill>
                        <a:srgbClr val="000000"/>
                      </a:solidFill>
                      <a:miter lim="400000"/>
                    </a:lnT>
                    <a:lnB w="25400">
                      <a:solidFill>
                        <a:srgbClr val="000000"/>
                      </a:solidFill>
                      <a:miter lim="400000"/>
                    </a:lnB>
                    <a:noFill/>
                  </a:tcPr>
                </a:tc>
                <a:tc>
                  <a:txBody>
                    <a:bodyPr/>
                    <a:lstStyle/>
                    <a:p>
                      <a:pPr marL="393700" lvl="0" indent="-254000" algn="l" defTabSz="914400">
                        <a:lnSpc>
                          <a:spcPct val="90000"/>
                        </a:lnSpc>
                        <a:buSzPct val="100000"/>
                        <a:buAutoNum type="arabicPeriod"/>
                        <a:tabLst>
                          <a:tab pos="914400" algn="l"/>
                        </a:tabLst>
                      </a:pPr>
                      <a:r>
                        <a:rPr sz="2200">
                          <a:latin typeface="+mn-lt"/>
                          <a:ea typeface="+mn-ea"/>
                          <a:cs typeface="+mn-cs"/>
                        </a:rPr>
                        <a:t>Better delegation of tasks.</a:t>
                      </a:r>
                    </a:p>
                    <a:p>
                      <a:pPr marL="393700" lvl="0" indent="-254000" algn="l" defTabSz="914400">
                        <a:lnSpc>
                          <a:spcPct val="90000"/>
                        </a:lnSpc>
                        <a:buSzPct val="100000"/>
                        <a:buAutoNum type="arabicPeriod"/>
                        <a:tabLst>
                          <a:tab pos="914400" algn="l"/>
                        </a:tabLst>
                      </a:pPr>
                      <a:r>
                        <a:rPr sz="2200">
                          <a:latin typeface="+mn-lt"/>
                          <a:ea typeface="+mn-ea"/>
                          <a:cs typeface="+mn-cs"/>
                        </a:rPr>
                        <a:t>More time to apply changes from feedback.</a:t>
                      </a:r>
                    </a:p>
                    <a:p>
                      <a:pPr marL="393700" lvl="0" indent="-254000" algn="l" defTabSz="914400">
                        <a:lnSpc>
                          <a:spcPct val="90000"/>
                        </a:lnSpc>
                        <a:buSzPct val="100000"/>
                        <a:buAutoNum type="arabicPeriod"/>
                        <a:tabLst>
                          <a:tab pos="914400" algn="l"/>
                        </a:tabLst>
                      </a:pPr>
                      <a:r>
                        <a:rPr sz="2200">
                          <a:latin typeface="+mn-lt"/>
                          <a:ea typeface="+mn-ea"/>
                          <a:cs typeface="+mn-cs"/>
                        </a:rPr>
                        <a:t>More time to learn Android development.</a:t>
                      </a:r>
                    </a:p>
                    <a:p>
                      <a:pPr marL="393700" lvl="0" indent="-254000" algn="l" defTabSz="914400">
                        <a:lnSpc>
                          <a:spcPct val="90000"/>
                        </a:lnSpc>
                        <a:buSzPct val="100000"/>
                        <a:buAutoNum type="arabicPeriod"/>
                        <a:tabLst>
                          <a:tab pos="914400" algn="l"/>
                        </a:tabLst>
                      </a:pPr>
                      <a:r>
                        <a:rPr sz="2200">
                          <a:latin typeface="+mn-lt"/>
                          <a:ea typeface="+mn-ea"/>
                          <a:cs typeface="+mn-cs"/>
                        </a:rPr>
                        <a:t>Earlier development.</a:t>
                      </a:r>
                    </a:p>
                    <a:p>
                      <a:pPr marL="393700" lvl="0" indent="-254000" algn="l" defTabSz="914400">
                        <a:lnSpc>
                          <a:spcPct val="90000"/>
                        </a:lnSpc>
                        <a:buSzPct val="100000"/>
                        <a:buAutoNum type="arabicPeriod"/>
                        <a:tabLst>
                          <a:tab pos="914400" algn="l"/>
                        </a:tabLst>
                      </a:pPr>
                      <a:r>
                        <a:rPr sz="2200">
                          <a:latin typeface="+mn-lt"/>
                          <a:ea typeface="+mn-ea"/>
                          <a:cs typeface="+mn-cs"/>
                        </a:rPr>
                        <a:t>Disagreement on app design.</a:t>
                      </a:r>
                    </a:p>
                  </a:txBody>
                  <a:tcPr marL="0" marR="0" marT="0" marB="0" anchor="ctr" horzOverflow="overflow">
                    <a:lnL w="25400">
                      <a:miter lim="400000"/>
                    </a:lnL>
                    <a:lnR w="25400">
                      <a:miter lim="400000"/>
                    </a:lnR>
                    <a:lnT w="25400">
                      <a:solidFill>
                        <a:srgbClr val="000000"/>
                      </a:solidFill>
                      <a:miter lim="400000"/>
                    </a:lnT>
                    <a:lnB w="25400">
                      <a:solidFill>
                        <a:srgbClr val="000000"/>
                      </a:solidFill>
                      <a:miter lim="400000"/>
                    </a:lnB>
                    <a:noFill/>
                  </a:tcPr>
                </a:tc>
                <a:tc>
                  <a:txBody>
                    <a:bodyPr/>
                    <a:lstStyle/>
                    <a:p>
                      <a:pPr marL="393700" lvl="0" indent="-254000" algn="l" defTabSz="914400">
                        <a:lnSpc>
                          <a:spcPct val="90000"/>
                        </a:lnSpc>
                        <a:buSzPct val="100000"/>
                        <a:buAutoNum type="arabicPeriod"/>
                        <a:tabLst>
                          <a:tab pos="914400" algn="l"/>
                        </a:tabLst>
                      </a:pPr>
                      <a:r>
                        <a:rPr sz="2200">
                          <a:latin typeface="+mn-lt"/>
                          <a:ea typeface="+mn-ea"/>
                          <a:cs typeface="+mn-cs"/>
                        </a:rPr>
                        <a:t>Lack of clear expectations on what was to be used in the help documentation.</a:t>
                      </a:r>
                    </a:p>
                  </a:txBody>
                  <a:tcPr marL="0" marR="0" marT="0" marB="0" anchor="ctr" horzOverflow="overflow">
                    <a:lnL w="25400">
                      <a:miter lim="400000"/>
                    </a:lnL>
                    <a:lnR w="25400">
                      <a:miter lim="400000"/>
                    </a:lnR>
                    <a:lnT w="25400">
                      <a:solidFill>
                        <a:srgbClr val="000000"/>
                      </a:solidFill>
                      <a:miter lim="400000"/>
                    </a:lnT>
                    <a:lnB w="25400">
                      <a:solidFill>
                        <a:srgbClr val="000000"/>
                      </a:solidFill>
                      <a:miter lim="400000"/>
                    </a:lnB>
                    <a:noFill/>
                  </a:tcPr>
                </a:tc>
              </a:tr>
            </a:tbl>
          </a:graphicData>
        </a:graphic>
      </p:graphicFrame>
      <p:sp>
        <p:nvSpPr>
          <p:cNvPr id="129" name="Shape 129"/>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fld id="{86CB4B4D-7CA3-9044-876B-883B54F8677D}" type="slidenum">
              <a:t>6</a:t>
            </a:fld>
            <a:endParaRPr/>
          </a:p>
        </p:txBody>
      </p:sp>
      <p:sp>
        <p:nvSpPr>
          <p:cNvPr id="130" name="Shape 130"/>
          <p:cNvSpPr/>
          <p:nvPr/>
        </p:nvSpPr>
        <p:spPr>
          <a:xfrm>
            <a:off x="2133600" y="3771899"/>
            <a:ext cx="4775200" cy="20828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ln w="25400">
            <a:solidFill>
              <a:srgbClr val="B92D5D"/>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defRPr>
            </a:pPr>
            <a:endParaRPr/>
          </a:p>
        </p:txBody>
      </p:sp>
      <p:sp>
        <p:nvSpPr>
          <p:cNvPr id="131" name="Shape 131"/>
          <p:cNvSpPr/>
          <p:nvPr/>
        </p:nvSpPr>
        <p:spPr>
          <a:xfrm>
            <a:off x="7162800" y="5854700"/>
            <a:ext cx="57023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7" y="2882"/>
                </a:moveTo>
                <a:cubicBezTo>
                  <a:pt x="20639" y="6724"/>
                  <a:pt x="20639" y="12954"/>
                  <a:pt x="16797" y="16796"/>
                </a:cubicBezTo>
                <a:cubicBezTo>
                  <a:pt x="12954" y="20639"/>
                  <a:pt x="6724" y="20639"/>
                  <a:pt x="2882" y="16796"/>
                </a:cubicBezTo>
                <a:cubicBezTo>
                  <a:pt x="-961" y="12954"/>
                  <a:pt x="-961" y="6724"/>
                  <a:pt x="2882" y="2882"/>
                </a:cubicBezTo>
                <a:cubicBezTo>
                  <a:pt x="6724" y="-961"/>
                  <a:pt x="12954" y="-961"/>
                  <a:pt x="16797" y="2882"/>
                </a:cubicBezTo>
              </a:path>
            </a:pathLst>
          </a:custGeom>
          <a:ln w="25400">
            <a:solidFill>
              <a:srgbClr val="B92D5D"/>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defRPr>
            </a:pPr>
            <a:endParaRPr/>
          </a:p>
        </p:txBody>
      </p:sp>
      <p:sp>
        <p:nvSpPr>
          <p:cNvPr id="132" name="Shape 132"/>
          <p:cNvSpPr/>
          <p:nvPr/>
        </p:nvSpPr>
        <p:spPr>
          <a:xfrm>
            <a:off x="264250" y="1365250"/>
            <a:ext cx="1874045" cy="4572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400"/>
            </a:lvl1pPr>
          </a:lstStyle>
          <a:p>
            <a:pPr lvl="0">
              <a:defRPr sz="1800"/>
            </a:pPr>
            <a:r>
              <a:rPr sz="2400"/>
              <a:t>Team conflicts</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4" name="Table 134"/>
          <p:cNvGraphicFramePr/>
          <p:nvPr/>
        </p:nvGraphicFramePr>
        <p:xfrm>
          <a:off x="277812" y="1346200"/>
          <a:ext cx="12446843" cy="6377582"/>
        </p:xfrm>
        <a:graphic>
          <a:graphicData uri="http://schemas.openxmlformats.org/drawingml/2006/table">
            <a:tbl>
              <a:tblPr>
                <a:tableStyleId>{4C3C2611-4C71-4FC5-86AE-919BDF0F9419}</a:tableStyleId>
              </a:tblPr>
              <a:tblGrid>
                <a:gridCol w="1837779"/>
                <a:gridCol w="5068887"/>
                <a:gridCol w="5540177"/>
              </a:tblGrid>
              <a:tr h="541139">
                <a:tc>
                  <a:txBody>
                    <a:bodyPr/>
                    <a:lstStyle/>
                    <a:p>
                      <a:pPr lvl="0" defTabSz="914400">
                        <a:tabLst>
                          <a:tab pos="914400" algn="l"/>
                        </a:tabLst>
                        <a:defRPr sz="2200">
                          <a:latin typeface="+mn-lt"/>
                          <a:ea typeface="+mn-ea"/>
                          <a:cs typeface="+mn-cs"/>
                        </a:defRPr>
                      </a:pPr>
                      <a:endParaRPr/>
                    </a:p>
                  </a:txBody>
                  <a:tcPr marL="50800" marR="50800" marT="50800" marB="50800" anchor="ctr" horzOverflow="overflow">
                    <a:lnL w="25400">
                      <a:miter lim="400000"/>
                    </a:lnL>
                    <a:lnR w="25400">
                      <a:miter lim="400000"/>
                    </a:lnR>
                    <a:lnT w="25400">
                      <a:solidFill>
                        <a:srgbClr val="000000"/>
                      </a:solidFill>
                      <a:miter lim="400000"/>
                    </a:lnT>
                    <a:lnB w="25400">
                      <a:solidFill>
                        <a:srgbClr val="000000"/>
                      </a:solidFill>
                      <a:miter lim="400000"/>
                    </a:lnB>
                    <a:noFill/>
                  </a:tcPr>
                </a:tc>
                <a:tc>
                  <a:txBody>
                    <a:bodyPr/>
                    <a:lstStyle/>
                    <a:p>
                      <a:pPr lvl="0" defTabSz="914400">
                        <a:lnSpc>
                          <a:spcPct val="90000"/>
                        </a:lnSpc>
                        <a:tabLst>
                          <a:tab pos="914400" algn="l"/>
                        </a:tabLst>
                      </a:pPr>
                      <a:r>
                        <a:rPr sz="2200">
                          <a:latin typeface="+mn-lt"/>
                          <a:ea typeface="+mn-ea"/>
                          <a:cs typeface="+mn-cs"/>
                        </a:rPr>
                        <a:t>CS students</a:t>
                      </a:r>
                    </a:p>
                  </a:txBody>
                  <a:tcPr marL="0" marR="0" marT="0" marB="0" anchor="ctr" horzOverflow="overflow">
                    <a:lnL w="25400">
                      <a:miter lim="400000"/>
                    </a:lnL>
                    <a:lnR w="25400">
                      <a:miter lim="400000"/>
                    </a:lnR>
                    <a:lnT w="25400">
                      <a:solidFill>
                        <a:srgbClr val="000000"/>
                      </a:solidFill>
                      <a:miter lim="400000"/>
                    </a:lnT>
                    <a:lnB w="25400">
                      <a:solidFill>
                        <a:srgbClr val="000000"/>
                      </a:solidFill>
                      <a:miter lim="400000"/>
                    </a:lnB>
                    <a:noFill/>
                  </a:tcPr>
                </a:tc>
                <a:tc>
                  <a:txBody>
                    <a:bodyPr/>
                    <a:lstStyle/>
                    <a:p>
                      <a:pPr lvl="0" defTabSz="914400">
                        <a:lnSpc>
                          <a:spcPct val="90000"/>
                        </a:lnSpc>
                        <a:tabLst>
                          <a:tab pos="914400" algn="l"/>
                        </a:tabLst>
                      </a:pPr>
                      <a:r>
                        <a:rPr sz="2200">
                          <a:latin typeface="+mn-lt"/>
                          <a:ea typeface="+mn-ea"/>
                          <a:cs typeface="+mn-cs"/>
                        </a:rPr>
                        <a:t>STC students</a:t>
                      </a:r>
                    </a:p>
                  </a:txBody>
                  <a:tcPr marL="0" marR="0" marT="0" marB="0" anchor="ctr" horzOverflow="overflow">
                    <a:lnL w="25400">
                      <a:miter lim="400000"/>
                    </a:lnL>
                    <a:lnR w="25400">
                      <a:miter lim="400000"/>
                    </a:lnR>
                    <a:lnT w="25400">
                      <a:solidFill>
                        <a:srgbClr val="000000"/>
                      </a:solidFill>
                      <a:miter lim="400000"/>
                    </a:lnT>
                    <a:lnB w="25400">
                      <a:solidFill>
                        <a:srgbClr val="000000"/>
                      </a:solidFill>
                      <a:miter lim="400000"/>
                    </a:lnB>
                    <a:noFill/>
                  </a:tcPr>
                </a:tc>
              </a:tr>
              <a:tr h="3395513">
                <a:tc>
                  <a:txBody>
                    <a:bodyPr/>
                    <a:lstStyle/>
                    <a:p>
                      <a:pPr lvl="0" defTabSz="914400">
                        <a:tabLst>
                          <a:tab pos="914400" algn="l"/>
                        </a:tabLst>
                      </a:pPr>
                      <a:r>
                        <a:rPr sz="2200">
                          <a:latin typeface="+mn-lt"/>
                          <a:ea typeface="+mn-ea"/>
                          <a:cs typeface="+mn-cs"/>
                        </a:rPr>
                        <a:t>Interpersonal conflicts</a:t>
                      </a:r>
                    </a:p>
                  </a:txBody>
                  <a:tcPr marL="50800" marR="50800" marT="50800" marB="50800" anchor="ctr" horzOverflow="overflow">
                    <a:lnL w="25400">
                      <a:miter lim="400000"/>
                    </a:lnL>
                    <a:lnR w="25400">
                      <a:miter lim="400000"/>
                    </a:lnR>
                    <a:lnT w="25400">
                      <a:solidFill>
                        <a:srgbClr val="000000"/>
                      </a:solidFill>
                      <a:miter lim="400000"/>
                    </a:lnT>
                    <a:lnB w="25400">
                      <a:solidFill>
                        <a:srgbClr val="000000"/>
                      </a:solidFill>
                      <a:miter lim="400000"/>
                    </a:lnB>
                    <a:noFill/>
                  </a:tcPr>
                </a:tc>
                <a:tc>
                  <a:txBody>
                    <a:bodyPr/>
                    <a:lstStyle/>
                    <a:p>
                      <a:pPr marL="393700" lvl="1" indent="-254000" algn="l">
                        <a:buSzPct val="100000"/>
                        <a:buAutoNum type="arabicPeriod"/>
                      </a:pPr>
                      <a:r>
                        <a:rPr sz="2200">
                          <a:latin typeface="+mn-lt"/>
                          <a:ea typeface="+mn-ea"/>
                          <a:cs typeface="+mn-cs"/>
                        </a:rPr>
                        <a:t>Need more communication. </a:t>
                      </a:r>
                    </a:p>
                    <a:p>
                      <a:pPr marL="393700" lvl="1" indent="-254000" algn="l">
                        <a:buSzPct val="100000"/>
                        <a:buAutoNum type="arabicPeriod"/>
                      </a:pPr>
                      <a:r>
                        <a:rPr sz="2200">
                          <a:latin typeface="+mn-lt"/>
                          <a:ea typeface="+mn-ea"/>
                          <a:cs typeface="+mn-cs"/>
                        </a:rPr>
                        <a:t>Need a leader.</a:t>
                      </a:r>
                    </a:p>
                    <a:p>
                      <a:pPr marL="393700" lvl="1" indent="-254000" algn="l">
                        <a:buSzPct val="100000"/>
                        <a:buAutoNum type="arabicPeriod"/>
                      </a:pPr>
                      <a:r>
                        <a:rPr sz="2200">
                          <a:latin typeface="+mn-lt"/>
                          <a:ea typeface="+mn-ea"/>
                          <a:cs typeface="+mn-cs"/>
                        </a:rPr>
                        <a:t>Some of the teammates did not work a lot.</a:t>
                      </a:r>
                    </a:p>
                    <a:p>
                      <a:pPr marL="393700" lvl="1" indent="-254000" algn="l">
                        <a:buSzPct val="100000"/>
                        <a:buAutoNum type="arabicPeriod"/>
                      </a:pPr>
                      <a:r>
                        <a:rPr sz="2200">
                          <a:latin typeface="+mn-lt"/>
                          <a:ea typeface="+mn-ea"/>
                          <a:cs typeface="+mn-cs"/>
                        </a:rPr>
                        <a:t>Split the work more evenly.</a:t>
                      </a:r>
                    </a:p>
                    <a:p>
                      <a:pPr marL="393700" lvl="1" indent="-254000" algn="l">
                        <a:buSzPct val="100000"/>
                        <a:buAutoNum type="arabicPeriod"/>
                      </a:pPr>
                      <a:r>
                        <a:rPr sz="2200">
                          <a:latin typeface="+mn-lt"/>
                          <a:ea typeface="+mn-ea"/>
                          <a:cs typeface="+mn-cs"/>
                        </a:rPr>
                        <a:t>Develop more defined roles for each team member.</a:t>
                      </a:r>
                    </a:p>
                  </a:txBody>
                  <a:tcPr marL="0" marR="0" marT="0" marB="0" anchor="ctr" horzOverflow="overflow">
                    <a:lnL w="25400">
                      <a:miter lim="400000"/>
                    </a:lnL>
                    <a:lnR w="25400">
                      <a:miter lim="400000"/>
                    </a:lnR>
                    <a:lnT w="25400">
                      <a:solidFill>
                        <a:srgbClr val="000000"/>
                      </a:solidFill>
                      <a:miter lim="400000"/>
                    </a:lnT>
                    <a:lnB w="25400">
                      <a:solidFill>
                        <a:srgbClr val="000000"/>
                      </a:solidFill>
                      <a:miter lim="400000"/>
                    </a:lnB>
                    <a:noFill/>
                  </a:tcPr>
                </a:tc>
                <a:tc>
                  <a:txBody>
                    <a:bodyPr/>
                    <a:lstStyle/>
                    <a:p>
                      <a:pPr marL="393700" lvl="1" indent="-254000" algn="l">
                        <a:buSzPct val="100000"/>
                        <a:buAutoNum type="arabicPeriod"/>
                      </a:pPr>
                      <a:r>
                        <a:rPr sz="2200">
                          <a:latin typeface="+mn-lt"/>
                          <a:ea typeface="+mn-ea"/>
                          <a:cs typeface="+mn-cs"/>
                        </a:rPr>
                        <a:t>Need more communication. </a:t>
                      </a:r>
                    </a:p>
                    <a:p>
                      <a:pPr marL="393700" lvl="1" indent="-254000" algn="l">
                        <a:buSzPct val="100000"/>
                        <a:buAutoNum type="arabicPeriod"/>
                      </a:pPr>
                      <a:r>
                        <a:rPr sz="2200">
                          <a:latin typeface="+mn-lt"/>
                          <a:ea typeface="+mn-ea"/>
                          <a:cs typeface="+mn-cs"/>
                        </a:rPr>
                        <a:t>Need a leader.</a:t>
                      </a:r>
                    </a:p>
                    <a:p>
                      <a:pPr marL="393700" lvl="1" indent="-254000" algn="l">
                        <a:buSzPct val="100000"/>
                        <a:buAutoNum type="arabicPeriod"/>
                      </a:pPr>
                      <a:r>
                        <a:rPr sz="2200">
                          <a:latin typeface="+mn-lt"/>
                          <a:ea typeface="+mn-ea"/>
                          <a:cs typeface="+mn-cs"/>
                        </a:rPr>
                        <a:t>Keep the CS and STC students on the same page.</a:t>
                      </a:r>
                    </a:p>
                    <a:p>
                      <a:pPr marL="393700" lvl="1" indent="-254000" algn="l">
                        <a:buSzPct val="100000"/>
                        <a:buAutoNum type="arabicPeriod"/>
                      </a:pPr>
                      <a:r>
                        <a:rPr sz="2200">
                          <a:latin typeface="+mn-lt"/>
                          <a:ea typeface="+mn-ea"/>
                          <a:cs typeface="+mn-cs"/>
                        </a:rPr>
                        <a:t>CS students did not see the importance of documents from STC students</a:t>
                      </a:r>
                    </a:p>
                    <a:p>
                      <a:pPr marL="393700" lvl="1" indent="-254000" algn="l">
                        <a:buSzPct val="100000"/>
                        <a:buAutoNum type="arabicPeriod"/>
                      </a:pPr>
                      <a:r>
                        <a:rPr sz="2200">
                          <a:latin typeface="+mn-lt"/>
                          <a:ea typeface="+mn-ea"/>
                          <a:cs typeface="+mn-cs"/>
                        </a:rPr>
                        <a:t>CS students would not show up or speak in the meetings.</a:t>
                      </a:r>
                    </a:p>
                    <a:p>
                      <a:pPr marL="393700" lvl="1" indent="-254000" algn="l">
                        <a:buSzPct val="100000"/>
                        <a:buAutoNum type="arabicPeriod"/>
                      </a:pPr>
                      <a:r>
                        <a:rPr sz="2200">
                          <a:latin typeface="+mn-lt"/>
                          <a:ea typeface="+mn-ea"/>
                          <a:cs typeface="+mn-cs"/>
                        </a:rPr>
                        <a:t>The clash of personalities between CS and STC members.</a:t>
                      </a:r>
                    </a:p>
                  </a:txBody>
                  <a:tcPr marL="0" marR="0" marT="0" marB="0" anchor="ctr" horzOverflow="overflow">
                    <a:lnL w="25400">
                      <a:miter lim="400000"/>
                    </a:lnL>
                    <a:lnR w="25400">
                      <a:miter lim="400000"/>
                    </a:lnR>
                    <a:lnT w="25400">
                      <a:solidFill>
                        <a:srgbClr val="000000"/>
                      </a:solidFill>
                      <a:miter lim="400000"/>
                    </a:lnT>
                    <a:lnB w="25400">
                      <a:solidFill>
                        <a:srgbClr val="000000"/>
                      </a:solidFill>
                      <a:miter lim="400000"/>
                    </a:lnB>
                    <a:noFill/>
                  </a:tcPr>
                </a:tc>
              </a:tr>
              <a:tr h="2440930">
                <a:tc>
                  <a:txBody>
                    <a:bodyPr/>
                    <a:lstStyle/>
                    <a:p>
                      <a:pPr lvl="0" defTabSz="914400">
                        <a:tabLst>
                          <a:tab pos="914400" algn="l"/>
                        </a:tabLst>
                      </a:pPr>
                      <a:r>
                        <a:rPr sz="2200">
                          <a:latin typeface="+mn-lt"/>
                          <a:ea typeface="+mn-ea"/>
                          <a:cs typeface="+mn-cs"/>
                        </a:rPr>
                        <a:t>Task conflicts</a:t>
                      </a:r>
                    </a:p>
                  </a:txBody>
                  <a:tcPr marL="50800" marR="50800" marT="50800" marB="50800" anchor="ctr" horzOverflow="overflow">
                    <a:lnL w="25400">
                      <a:miter lim="400000"/>
                    </a:lnL>
                    <a:lnR w="25400">
                      <a:miter lim="400000"/>
                    </a:lnR>
                    <a:lnT w="25400">
                      <a:solidFill>
                        <a:srgbClr val="000000"/>
                      </a:solidFill>
                      <a:miter lim="400000"/>
                    </a:lnT>
                    <a:lnB w="25400">
                      <a:solidFill>
                        <a:srgbClr val="000000"/>
                      </a:solidFill>
                      <a:miter lim="400000"/>
                    </a:lnB>
                    <a:noFill/>
                  </a:tcPr>
                </a:tc>
                <a:tc>
                  <a:txBody>
                    <a:bodyPr/>
                    <a:lstStyle/>
                    <a:p>
                      <a:pPr marL="393700" lvl="0" indent="-254000" algn="l" defTabSz="914400">
                        <a:lnSpc>
                          <a:spcPct val="90000"/>
                        </a:lnSpc>
                        <a:buSzPct val="100000"/>
                        <a:buAutoNum type="arabicPeriod"/>
                        <a:tabLst>
                          <a:tab pos="914400" algn="l"/>
                        </a:tabLst>
                      </a:pPr>
                      <a:r>
                        <a:rPr sz="2200">
                          <a:latin typeface="+mn-lt"/>
                          <a:ea typeface="+mn-ea"/>
                          <a:cs typeface="+mn-cs"/>
                        </a:rPr>
                        <a:t>Better delegation of tasks.</a:t>
                      </a:r>
                    </a:p>
                    <a:p>
                      <a:pPr marL="393700" lvl="0" indent="-254000" algn="l" defTabSz="914400">
                        <a:lnSpc>
                          <a:spcPct val="90000"/>
                        </a:lnSpc>
                        <a:buSzPct val="100000"/>
                        <a:buAutoNum type="arabicPeriod"/>
                        <a:tabLst>
                          <a:tab pos="914400" algn="l"/>
                        </a:tabLst>
                      </a:pPr>
                      <a:r>
                        <a:rPr sz="2200">
                          <a:latin typeface="+mn-lt"/>
                          <a:ea typeface="+mn-ea"/>
                          <a:cs typeface="+mn-cs"/>
                        </a:rPr>
                        <a:t>More time to apply changes from feedback.</a:t>
                      </a:r>
                    </a:p>
                    <a:p>
                      <a:pPr marL="393700" lvl="0" indent="-254000" algn="l" defTabSz="914400">
                        <a:lnSpc>
                          <a:spcPct val="90000"/>
                        </a:lnSpc>
                        <a:buSzPct val="100000"/>
                        <a:buAutoNum type="arabicPeriod"/>
                        <a:tabLst>
                          <a:tab pos="914400" algn="l"/>
                        </a:tabLst>
                      </a:pPr>
                      <a:r>
                        <a:rPr sz="2200">
                          <a:latin typeface="+mn-lt"/>
                          <a:ea typeface="+mn-ea"/>
                          <a:cs typeface="+mn-cs"/>
                        </a:rPr>
                        <a:t>More time to learn Android development.</a:t>
                      </a:r>
                    </a:p>
                    <a:p>
                      <a:pPr marL="393700" lvl="0" indent="-254000" algn="l" defTabSz="914400">
                        <a:lnSpc>
                          <a:spcPct val="90000"/>
                        </a:lnSpc>
                        <a:buSzPct val="100000"/>
                        <a:buAutoNum type="arabicPeriod"/>
                        <a:tabLst>
                          <a:tab pos="914400" algn="l"/>
                        </a:tabLst>
                      </a:pPr>
                      <a:r>
                        <a:rPr sz="2200">
                          <a:latin typeface="+mn-lt"/>
                          <a:ea typeface="+mn-ea"/>
                          <a:cs typeface="+mn-cs"/>
                        </a:rPr>
                        <a:t>Earlier development.</a:t>
                      </a:r>
                    </a:p>
                    <a:p>
                      <a:pPr marL="393700" lvl="0" indent="-254000" algn="l" defTabSz="914400">
                        <a:lnSpc>
                          <a:spcPct val="90000"/>
                        </a:lnSpc>
                        <a:buSzPct val="100000"/>
                        <a:buAutoNum type="arabicPeriod"/>
                        <a:tabLst>
                          <a:tab pos="914400" algn="l"/>
                        </a:tabLst>
                      </a:pPr>
                      <a:r>
                        <a:rPr sz="2200">
                          <a:latin typeface="+mn-lt"/>
                          <a:ea typeface="+mn-ea"/>
                          <a:cs typeface="+mn-cs"/>
                        </a:rPr>
                        <a:t>Disagreement on app design.</a:t>
                      </a:r>
                    </a:p>
                  </a:txBody>
                  <a:tcPr marL="0" marR="0" marT="0" marB="0" anchor="ctr" horzOverflow="overflow">
                    <a:lnL w="25400">
                      <a:miter lim="400000"/>
                    </a:lnL>
                    <a:lnR w="25400">
                      <a:miter lim="400000"/>
                    </a:lnR>
                    <a:lnT w="25400">
                      <a:solidFill>
                        <a:srgbClr val="000000"/>
                      </a:solidFill>
                      <a:miter lim="400000"/>
                    </a:lnT>
                    <a:lnB w="25400">
                      <a:solidFill>
                        <a:srgbClr val="000000"/>
                      </a:solidFill>
                      <a:miter lim="400000"/>
                    </a:lnB>
                    <a:noFill/>
                  </a:tcPr>
                </a:tc>
                <a:tc>
                  <a:txBody>
                    <a:bodyPr/>
                    <a:lstStyle/>
                    <a:p>
                      <a:pPr marL="393700" lvl="0" indent="-254000" algn="l" defTabSz="914400">
                        <a:lnSpc>
                          <a:spcPct val="90000"/>
                        </a:lnSpc>
                        <a:buSzPct val="100000"/>
                        <a:buAutoNum type="arabicPeriod"/>
                        <a:tabLst>
                          <a:tab pos="914400" algn="l"/>
                        </a:tabLst>
                      </a:pPr>
                      <a:r>
                        <a:rPr sz="2200">
                          <a:latin typeface="+mn-lt"/>
                          <a:ea typeface="+mn-ea"/>
                          <a:cs typeface="+mn-cs"/>
                        </a:rPr>
                        <a:t>Lack of clear expectations on what was to be used in the help documentation.</a:t>
                      </a:r>
                    </a:p>
                  </a:txBody>
                  <a:tcPr marL="0" marR="0" marT="0" marB="0" anchor="ctr" horzOverflow="overflow">
                    <a:lnL w="25400">
                      <a:miter lim="400000"/>
                    </a:lnL>
                    <a:lnR w="25400">
                      <a:miter lim="400000"/>
                    </a:lnR>
                    <a:lnT w="25400">
                      <a:solidFill>
                        <a:srgbClr val="000000"/>
                      </a:solidFill>
                      <a:miter lim="400000"/>
                    </a:lnT>
                    <a:lnB w="25400">
                      <a:solidFill>
                        <a:srgbClr val="000000"/>
                      </a:solidFill>
                      <a:miter lim="400000"/>
                    </a:lnB>
                    <a:noFill/>
                  </a:tcPr>
                </a:tc>
              </a:tr>
            </a:tbl>
          </a:graphicData>
        </a:graphic>
      </p:graphicFrame>
      <p:sp>
        <p:nvSpPr>
          <p:cNvPr id="135" name="Shape 135"/>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fld id="{86CB4B4D-7CA3-9044-876B-883B54F8677D}" type="slidenum">
              <a:t>7</a:t>
            </a:fld>
            <a:endParaRPr/>
          </a:p>
        </p:txBody>
      </p:sp>
      <p:sp>
        <p:nvSpPr>
          <p:cNvPr id="136" name="Shape 136"/>
          <p:cNvSpPr/>
          <p:nvPr/>
        </p:nvSpPr>
        <p:spPr>
          <a:xfrm>
            <a:off x="1803400" y="5486399"/>
            <a:ext cx="4851400" cy="2006602"/>
          </a:xfrm>
          <a:custGeom>
            <a:avLst/>
            <a:gdLst/>
            <a:ahLst/>
            <a:cxnLst>
              <a:cxn ang="0">
                <a:pos x="wd2" y="hd2"/>
              </a:cxn>
              <a:cxn ang="5400000">
                <a:pos x="wd2" y="hd2"/>
              </a:cxn>
              <a:cxn ang="10800000">
                <a:pos x="wd2" y="hd2"/>
              </a:cxn>
              <a:cxn ang="16200000">
                <a:pos x="wd2" y="hd2"/>
              </a:cxn>
            </a:cxnLst>
            <a:rect l="0" t="0" r="r" b="b"/>
            <a:pathLst>
              <a:path w="19679" h="19679" extrusionOk="0">
                <a:moveTo>
                  <a:pt x="16797" y="2882"/>
                </a:moveTo>
                <a:cubicBezTo>
                  <a:pt x="20639" y="6724"/>
                  <a:pt x="20639" y="12954"/>
                  <a:pt x="16797" y="16796"/>
                </a:cubicBezTo>
                <a:cubicBezTo>
                  <a:pt x="12954" y="20639"/>
                  <a:pt x="6724" y="20639"/>
                  <a:pt x="2882" y="16796"/>
                </a:cubicBezTo>
                <a:cubicBezTo>
                  <a:pt x="-961" y="12954"/>
                  <a:pt x="-961" y="6724"/>
                  <a:pt x="2882" y="2882"/>
                </a:cubicBezTo>
                <a:cubicBezTo>
                  <a:pt x="6724" y="-961"/>
                  <a:pt x="12954" y="-961"/>
                  <a:pt x="16797" y="2882"/>
                </a:cubicBezTo>
              </a:path>
            </a:pathLst>
          </a:custGeom>
          <a:ln w="25400">
            <a:solidFill>
              <a:srgbClr val="B92D5D"/>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defRPr>
            </a:pPr>
            <a:endParaRPr/>
          </a:p>
        </p:txBody>
      </p:sp>
      <p:sp>
        <p:nvSpPr>
          <p:cNvPr id="137" name="Shape 137"/>
          <p:cNvSpPr/>
          <p:nvPr/>
        </p:nvSpPr>
        <p:spPr>
          <a:xfrm>
            <a:off x="264250" y="1365250"/>
            <a:ext cx="1874045" cy="4572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400"/>
            </a:lvl1pPr>
          </a:lstStyle>
          <a:p>
            <a:pPr lvl="0">
              <a:defRPr sz="1800"/>
            </a:pPr>
            <a:r>
              <a:rPr sz="2400"/>
              <a:t>Team conflicts</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9" name="Table 139"/>
          <p:cNvGraphicFramePr/>
          <p:nvPr/>
        </p:nvGraphicFramePr>
        <p:xfrm>
          <a:off x="277812" y="1333500"/>
          <a:ext cx="12446843" cy="6377582"/>
        </p:xfrm>
        <a:graphic>
          <a:graphicData uri="http://schemas.openxmlformats.org/drawingml/2006/table">
            <a:tbl>
              <a:tblPr>
                <a:tableStyleId>{4C3C2611-4C71-4FC5-86AE-919BDF0F9419}</a:tableStyleId>
              </a:tblPr>
              <a:tblGrid>
                <a:gridCol w="1837779"/>
                <a:gridCol w="5068887"/>
                <a:gridCol w="5540177"/>
              </a:tblGrid>
              <a:tr h="541139">
                <a:tc>
                  <a:txBody>
                    <a:bodyPr/>
                    <a:lstStyle/>
                    <a:p>
                      <a:pPr lvl="0" defTabSz="914400">
                        <a:tabLst>
                          <a:tab pos="914400" algn="l"/>
                        </a:tabLst>
                        <a:defRPr sz="2200">
                          <a:latin typeface="+mn-lt"/>
                          <a:ea typeface="+mn-ea"/>
                          <a:cs typeface="+mn-cs"/>
                        </a:defRPr>
                      </a:pPr>
                      <a:endParaRPr/>
                    </a:p>
                  </a:txBody>
                  <a:tcPr marL="50800" marR="50800" marT="50800" marB="50800" anchor="ctr" horzOverflow="overflow">
                    <a:lnL w="25400">
                      <a:miter lim="400000"/>
                    </a:lnL>
                    <a:lnR w="25400">
                      <a:miter lim="400000"/>
                    </a:lnR>
                    <a:lnT w="25400">
                      <a:solidFill>
                        <a:srgbClr val="000000"/>
                      </a:solidFill>
                      <a:miter lim="400000"/>
                    </a:lnT>
                    <a:lnB w="25400">
                      <a:solidFill>
                        <a:srgbClr val="000000"/>
                      </a:solidFill>
                      <a:miter lim="400000"/>
                    </a:lnB>
                    <a:noFill/>
                  </a:tcPr>
                </a:tc>
                <a:tc>
                  <a:txBody>
                    <a:bodyPr/>
                    <a:lstStyle/>
                    <a:p>
                      <a:pPr lvl="0" defTabSz="914400">
                        <a:lnSpc>
                          <a:spcPct val="90000"/>
                        </a:lnSpc>
                        <a:tabLst>
                          <a:tab pos="914400" algn="l"/>
                        </a:tabLst>
                      </a:pPr>
                      <a:r>
                        <a:rPr sz="2200">
                          <a:latin typeface="+mn-lt"/>
                          <a:ea typeface="+mn-ea"/>
                          <a:cs typeface="+mn-cs"/>
                        </a:rPr>
                        <a:t>CS students</a:t>
                      </a:r>
                    </a:p>
                  </a:txBody>
                  <a:tcPr marL="0" marR="0" marT="0" marB="0" anchor="ctr" horzOverflow="overflow">
                    <a:lnL w="25400">
                      <a:miter lim="400000"/>
                    </a:lnL>
                    <a:lnR w="25400">
                      <a:miter lim="400000"/>
                    </a:lnR>
                    <a:lnT w="25400">
                      <a:solidFill>
                        <a:srgbClr val="000000"/>
                      </a:solidFill>
                      <a:miter lim="400000"/>
                    </a:lnT>
                    <a:lnB w="25400">
                      <a:solidFill>
                        <a:srgbClr val="000000"/>
                      </a:solidFill>
                      <a:miter lim="400000"/>
                    </a:lnB>
                    <a:noFill/>
                  </a:tcPr>
                </a:tc>
                <a:tc>
                  <a:txBody>
                    <a:bodyPr/>
                    <a:lstStyle/>
                    <a:p>
                      <a:pPr lvl="0" defTabSz="914400">
                        <a:lnSpc>
                          <a:spcPct val="90000"/>
                        </a:lnSpc>
                        <a:tabLst>
                          <a:tab pos="914400" algn="l"/>
                        </a:tabLst>
                      </a:pPr>
                      <a:r>
                        <a:rPr sz="2200">
                          <a:latin typeface="+mn-lt"/>
                          <a:ea typeface="+mn-ea"/>
                          <a:cs typeface="+mn-cs"/>
                        </a:rPr>
                        <a:t>STC students</a:t>
                      </a:r>
                    </a:p>
                  </a:txBody>
                  <a:tcPr marL="0" marR="0" marT="0" marB="0" anchor="ctr" horzOverflow="overflow">
                    <a:lnL w="25400">
                      <a:miter lim="400000"/>
                    </a:lnL>
                    <a:lnR w="25400">
                      <a:miter lim="400000"/>
                    </a:lnR>
                    <a:lnT w="25400">
                      <a:solidFill>
                        <a:srgbClr val="000000"/>
                      </a:solidFill>
                      <a:miter lim="400000"/>
                    </a:lnT>
                    <a:lnB w="25400">
                      <a:solidFill>
                        <a:srgbClr val="000000"/>
                      </a:solidFill>
                      <a:miter lim="400000"/>
                    </a:lnB>
                    <a:noFill/>
                  </a:tcPr>
                </a:tc>
              </a:tr>
              <a:tr h="3395513">
                <a:tc>
                  <a:txBody>
                    <a:bodyPr/>
                    <a:lstStyle/>
                    <a:p>
                      <a:pPr lvl="0" defTabSz="914400">
                        <a:tabLst>
                          <a:tab pos="914400" algn="l"/>
                        </a:tabLst>
                      </a:pPr>
                      <a:r>
                        <a:rPr sz="2200">
                          <a:latin typeface="+mn-lt"/>
                          <a:ea typeface="+mn-ea"/>
                          <a:cs typeface="+mn-cs"/>
                        </a:rPr>
                        <a:t>Interpersonal conflicts</a:t>
                      </a:r>
                    </a:p>
                  </a:txBody>
                  <a:tcPr marL="50800" marR="50800" marT="50800" marB="50800" anchor="ctr" horzOverflow="overflow">
                    <a:lnL w="25400">
                      <a:miter lim="400000"/>
                    </a:lnL>
                    <a:lnR w="25400">
                      <a:miter lim="400000"/>
                    </a:lnR>
                    <a:lnT w="25400">
                      <a:solidFill>
                        <a:srgbClr val="000000"/>
                      </a:solidFill>
                      <a:miter lim="400000"/>
                    </a:lnT>
                    <a:lnB w="25400">
                      <a:solidFill>
                        <a:srgbClr val="000000"/>
                      </a:solidFill>
                      <a:miter lim="400000"/>
                    </a:lnB>
                    <a:noFill/>
                  </a:tcPr>
                </a:tc>
                <a:tc>
                  <a:txBody>
                    <a:bodyPr/>
                    <a:lstStyle/>
                    <a:p>
                      <a:pPr marL="393700" lvl="1" indent="-254000" algn="l">
                        <a:buSzPct val="100000"/>
                        <a:buAutoNum type="arabicPeriod"/>
                      </a:pPr>
                      <a:r>
                        <a:rPr sz="2200">
                          <a:latin typeface="+mn-lt"/>
                          <a:ea typeface="+mn-ea"/>
                          <a:cs typeface="+mn-cs"/>
                        </a:rPr>
                        <a:t>Need more communication. </a:t>
                      </a:r>
                    </a:p>
                    <a:p>
                      <a:pPr marL="393700" lvl="1" indent="-254000" algn="l">
                        <a:buSzPct val="100000"/>
                        <a:buAutoNum type="arabicPeriod"/>
                      </a:pPr>
                      <a:r>
                        <a:rPr sz="2200">
                          <a:latin typeface="+mn-lt"/>
                          <a:ea typeface="+mn-ea"/>
                          <a:cs typeface="+mn-cs"/>
                        </a:rPr>
                        <a:t>Need a leader.</a:t>
                      </a:r>
                    </a:p>
                    <a:p>
                      <a:pPr marL="393700" lvl="1" indent="-254000" algn="l">
                        <a:buSzPct val="100000"/>
                        <a:buAutoNum type="arabicPeriod"/>
                      </a:pPr>
                      <a:r>
                        <a:rPr sz="2200">
                          <a:latin typeface="+mn-lt"/>
                          <a:ea typeface="+mn-ea"/>
                          <a:cs typeface="+mn-cs"/>
                        </a:rPr>
                        <a:t>Some of the teammates did not work a lot.</a:t>
                      </a:r>
                    </a:p>
                    <a:p>
                      <a:pPr marL="393700" lvl="1" indent="-254000" algn="l">
                        <a:buSzPct val="100000"/>
                        <a:buAutoNum type="arabicPeriod"/>
                      </a:pPr>
                      <a:r>
                        <a:rPr sz="2200">
                          <a:latin typeface="+mn-lt"/>
                          <a:ea typeface="+mn-ea"/>
                          <a:cs typeface="+mn-cs"/>
                        </a:rPr>
                        <a:t>Split the work more evenly.</a:t>
                      </a:r>
                    </a:p>
                    <a:p>
                      <a:pPr marL="393700" lvl="1" indent="-254000" algn="l">
                        <a:buSzPct val="100000"/>
                        <a:buAutoNum type="arabicPeriod"/>
                      </a:pPr>
                      <a:r>
                        <a:rPr sz="2200">
                          <a:latin typeface="+mn-lt"/>
                          <a:ea typeface="+mn-ea"/>
                          <a:cs typeface="+mn-cs"/>
                        </a:rPr>
                        <a:t>Develop more defined roles for each team member.</a:t>
                      </a:r>
                    </a:p>
                  </a:txBody>
                  <a:tcPr marL="0" marR="0" marT="0" marB="0" anchor="ctr" horzOverflow="overflow">
                    <a:lnL w="25400">
                      <a:miter lim="400000"/>
                    </a:lnL>
                    <a:lnR w="25400">
                      <a:miter lim="400000"/>
                    </a:lnR>
                    <a:lnT w="25400">
                      <a:solidFill>
                        <a:srgbClr val="000000"/>
                      </a:solidFill>
                      <a:miter lim="400000"/>
                    </a:lnT>
                    <a:lnB w="25400">
                      <a:solidFill>
                        <a:srgbClr val="000000"/>
                      </a:solidFill>
                      <a:miter lim="400000"/>
                    </a:lnB>
                    <a:noFill/>
                  </a:tcPr>
                </a:tc>
                <a:tc>
                  <a:txBody>
                    <a:bodyPr/>
                    <a:lstStyle/>
                    <a:p>
                      <a:pPr marL="393700" lvl="1" indent="-254000" algn="l">
                        <a:buSzPct val="100000"/>
                        <a:buAutoNum type="arabicPeriod"/>
                      </a:pPr>
                      <a:r>
                        <a:rPr sz="2200">
                          <a:latin typeface="+mn-lt"/>
                          <a:ea typeface="+mn-ea"/>
                          <a:cs typeface="+mn-cs"/>
                        </a:rPr>
                        <a:t>Need more communication. </a:t>
                      </a:r>
                    </a:p>
                    <a:p>
                      <a:pPr marL="393700" lvl="1" indent="-254000" algn="l">
                        <a:buSzPct val="100000"/>
                        <a:buAutoNum type="arabicPeriod"/>
                      </a:pPr>
                      <a:r>
                        <a:rPr sz="2200">
                          <a:latin typeface="+mn-lt"/>
                          <a:ea typeface="+mn-ea"/>
                          <a:cs typeface="+mn-cs"/>
                        </a:rPr>
                        <a:t>Need a leader.</a:t>
                      </a:r>
                    </a:p>
                    <a:p>
                      <a:pPr marL="393700" lvl="1" indent="-254000" algn="l">
                        <a:buSzPct val="100000"/>
                        <a:buAutoNum type="arabicPeriod"/>
                      </a:pPr>
                      <a:r>
                        <a:rPr sz="2200">
                          <a:latin typeface="+mn-lt"/>
                          <a:ea typeface="+mn-ea"/>
                          <a:cs typeface="+mn-cs"/>
                        </a:rPr>
                        <a:t>Keep the CS and STC students on the same page.</a:t>
                      </a:r>
                    </a:p>
                    <a:p>
                      <a:pPr marL="393700" lvl="1" indent="-254000" algn="l">
                        <a:buSzPct val="100000"/>
                        <a:buAutoNum type="arabicPeriod"/>
                      </a:pPr>
                      <a:r>
                        <a:rPr sz="2200">
                          <a:latin typeface="+mn-lt"/>
                          <a:ea typeface="+mn-ea"/>
                          <a:cs typeface="+mn-cs"/>
                        </a:rPr>
                        <a:t>CS students did not see the importance of documents from STC students</a:t>
                      </a:r>
                    </a:p>
                    <a:p>
                      <a:pPr marL="393700" lvl="1" indent="-254000" algn="l">
                        <a:buSzPct val="100000"/>
                        <a:buAutoNum type="arabicPeriod"/>
                      </a:pPr>
                      <a:r>
                        <a:rPr sz="2200">
                          <a:latin typeface="+mn-lt"/>
                          <a:ea typeface="+mn-ea"/>
                          <a:cs typeface="+mn-cs"/>
                        </a:rPr>
                        <a:t>CS students would not show up or speak in the meetings.</a:t>
                      </a:r>
                    </a:p>
                    <a:p>
                      <a:pPr marL="393700" lvl="1" indent="-254000" algn="l">
                        <a:buSzPct val="100000"/>
                        <a:buAutoNum type="arabicPeriod"/>
                      </a:pPr>
                      <a:r>
                        <a:rPr sz="2200">
                          <a:latin typeface="+mn-lt"/>
                          <a:ea typeface="+mn-ea"/>
                          <a:cs typeface="+mn-cs"/>
                        </a:rPr>
                        <a:t>The clash of personalities between CS and STC members.</a:t>
                      </a:r>
                    </a:p>
                  </a:txBody>
                  <a:tcPr marL="0" marR="0" marT="0" marB="0" anchor="ctr" horzOverflow="overflow">
                    <a:lnL w="25400">
                      <a:miter lim="400000"/>
                    </a:lnL>
                    <a:lnR w="25400">
                      <a:miter lim="400000"/>
                    </a:lnR>
                    <a:lnT w="25400">
                      <a:solidFill>
                        <a:srgbClr val="000000"/>
                      </a:solidFill>
                      <a:miter lim="400000"/>
                    </a:lnT>
                    <a:lnB w="25400">
                      <a:solidFill>
                        <a:srgbClr val="000000"/>
                      </a:solidFill>
                      <a:miter lim="400000"/>
                    </a:lnB>
                    <a:noFill/>
                  </a:tcPr>
                </a:tc>
              </a:tr>
              <a:tr h="2440930">
                <a:tc>
                  <a:txBody>
                    <a:bodyPr/>
                    <a:lstStyle/>
                    <a:p>
                      <a:pPr lvl="0" defTabSz="914400">
                        <a:tabLst>
                          <a:tab pos="914400" algn="l"/>
                        </a:tabLst>
                      </a:pPr>
                      <a:r>
                        <a:rPr sz="2200">
                          <a:latin typeface="+mn-lt"/>
                          <a:ea typeface="+mn-ea"/>
                          <a:cs typeface="+mn-cs"/>
                        </a:rPr>
                        <a:t>Task conflicts</a:t>
                      </a:r>
                    </a:p>
                  </a:txBody>
                  <a:tcPr marL="50800" marR="50800" marT="50800" marB="50800" anchor="ctr" horzOverflow="overflow">
                    <a:lnL w="25400">
                      <a:miter lim="400000"/>
                    </a:lnL>
                    <a:lnR w="25400">
                      <a:miter lim="400000"/>
                    </a:lnR>
                    <a:lnT w="25400">
                      <a:solidFill>
                        <a:srgbClr val="000000"/>
                      </a:solidFill>
                      <a:miter lim="400000"/>
                    </a:lnT>
                    <a:lnB w="25400">
                      <a:solidFill>
                        <a:srgbClr val="000000"/>
                      </a:solidFill>
                      <a:miter lim="400000"/>
                    </a:lnB>
                    <a:noFill/>
                  </a:tcPr>
                </a:tc>
                <a:tc>
                  <a:txBody>
                    <a:bodyPr/>
                    <a:lstStyle/>
                    <a:p>
                      <a:pPr marL="393700" lvl="0" indent="-254000" algn="l" defTabSz="914400">
                        <a:lnSpc>
                          <a:spcPct val="90000"/>
                        </a:lnSpc>
                        <a:buSzPct val="100000"/>
                        <a:buAutoNum type="arabicPeriod"/>
                        <a:tabLst>
                          <a:tab pos="914400" algn="l"/>
                        </a:tabLst>
                      </a:pPr>
                      <a:r>
                        <a:rPr sz="2200">
                          <a:latin typeface="+mn-lt"/>
                          <a:ea typeface="+mn-ea"/>
                          <a:cs typeface="+mn-cs"/>
                        </a:rPr>
                        <a:t>Better delegation of tasks.</a:t>
                      </a:r>
                    </a:p>
                    <a:p>
                      <a:pPr marL="393700" lvl="0" indent="-254000" algn="l" defTabSz="914400">
                        <a:lnSpc>
                          <a:spcPct val="90000"/>
                        </a:lnSpc>
                        <a:buSzPct val="100000"/>
                        <a:buAutoNum type="arabicPeriod"/>
                        <a:tabLst>
                          <a:tab pos="914400" algn="l"/>
                        </a:tabLst>
                      </a:pPr>
                      <a:r>
                        <a:rPr sz="2200">
                          <a:latin typeface="+mn-lt"/>
                          <a:ea typeface="+mn-ea"/>
                          <a:cs typeface="+mn-cs"/>
                        </a:rPr>
                        <a:t>More time to apply changes from feedback.</a:t>
                      </a:r>
                    </a:p>
                    <a:p>
                      <a:pPr marL="393700" lvl="0" indent="-254000" algn="l" defTabSz="914400">
                        <a:lnSpc>
                          <a:spcPct val="90000"/>
                        </a:lnSpc>
                        <a:buSzPct val="100000"/>
                        <a:buAutoNum type="arabicPeriod"/>
                        <a:tabLst>
                          <a:tab pos="914400" algn="l"/>
                        </a:tabLst>
                      </a:pPr>
                      <a:r>
                        <a:rPr sz="2200">
                          <a:latin typeface="+mn-lt"/>
                          <a:ea typeface="+mn-ea"/>
                          <a:cs typeface="+mn-cs"/>
                        </a:rPr>
                        <a:t>More time to learn Android development.</a:t>
                      </a:r>
                    </a:p>
                    <a:p>
                      <a:pPr marL="393700" lvl="0" indent="-254000" algn="l" defTabSz="914400">
                        <a:lnSpc>
                          <a:spcPct val="90000"/>
                        </a:lnSpc>
                        <a:buSzPct val="100000"/>
                        <a:buAutoNum type="arabicPeriod"/>
                        <a:tabLst>
                          <a:tab pos="914400" algn="l"/>
                        </a:tabLst>
                      </a:pPr>
                      <a:r>
                        <a:rPr sz="2200">
                          <a:latin typeface="+mn-lt"/>
                          <a:ea typeface="+mn-ea"/>
                          <a:cs typeface="+mn-cs"/>
                        </a:rPr>
                        <a:t>Earlier development.</a:t>
                      </a:r>
                    </a:p>
                    <a:p>
                      <a:pPr marL="393700" lvl="0" indent="-254000" algn="l" defTabSz="914400">
                        <a:lnSpc>
                          <a:spcPct val="90000"/>
                        </a:lnSpc>
                        <a:buSzPct val="100000"/>
                        <a:buAutoNum type="arabicPeriod"/>
                        <a:tabLst>
                          <a:tab pos="914400" algn="l"/>
                        </a:tabLst>
                      </a:pPr>
                      <a:r>
                        <a:rPr sz="2200">
                          <a:latin typeface="+mn-lt"/>
                          <a:ea typeface="+mn-ea"/>
                          <a:cs typeface="+mn-cs"/>
                        </a:rPr>
                        <a:t>Disagreement on app design.</a:t>
                      </a:r>
                    </a:p>
                  </a:txBody>
                  <a:tcPr marL="0" marR="0" marT="0" marB="0" anchor="ctr" horzOverflow="overflow">
                    <a:lnL w="25400">
                      <a:miter lim="400000"/>
                    </a:lnL>
                    <a:lnR w="25400">
                      <a:miter lim="400000"/>
                    </a:lnR>
                    <a:lnT w="25400">
                      <a:solidFill>
                        <a:srgbClr val="000000"/>
                      </a:solidFill>
                      <a:miter lim="400000"/>
                    </a:lnT>
                    <a:lnB w="25400">
                      <a:solidFill>
                        <a:srgbClr val="000000"/>
                      </a:solidFill>
                      <a:miter lim="400000"/>
                    </a:lnB>
                    <a:noFill/>
                  </a:tcPr>
                </a:tc>
                <a:tc>
                  <a:txBody>
                    <a:bodyPr/>
                    <a:lstStyle/>
                    <a:p>
                      <a:pPr marL="393700" lvl="0" indent="-254000" algn="l" defTabSz="914400">
                        <a:lnSpc>
                          <a:spcPct val="90000"/>
                        </a:lnSpc>
                        <a:buSzPct val="100000"/>
                        <a:buAutoNum type="arabicPeriod"/>
                        <a:tabLst>
                          <a:tab pos="914400" algn="l"/>
                        </a:tabLst>
                      </a:pPr>
                      <a:r>
                        <a:rPr sz="2200">
                          <a:latin typeface="+mn-lt"/>
                          <a:ea typeface="+mn-ea"/>
                          <a:cs typeface="+mn-cs"/>
                        </a:rPr>
                        <a:t>Lack of clear expectations on what was to be used in the help documentation.</a:t>
                      </a:r>
                    </a:p>
                  </a:txBody>
                  <a:tcPr marL="0" marR="0" marT="0" marB="0" anchor="ctr" horzOverflow="overflow">
                    <a:lnL w="25400">
                      <a:miter lim="400000"/>
                    </a:lnL>
                    <a:lnR w="25400">
                      <a:miter lim="400000"/>
                    </a:lnR>
                    <a:lnT w="25400">
                      <a:solidFill>
                        <a:srgbClr val="000000"/>
                      </a:solidFill>
                      <a:miter lim="400000"/>
                    </a:lnT>
                    <a:lnB w="25400">
                      <a:solidFill>
                        <a:srgbClr val="000000"/>
                      </a:solidFill>
                      <a:miter lim="400000"/>
                    </a:lnB>
                    <a:noFill/>
                  </a:tcPr>
                </a:tc>
              </a:tr>
            </a:tbl>
          </a:graphicData>
        </a:graphic>
      </p:graphicFrame>
      <p:sp>
        <p:nvSpPr>
          <p:cNvPr id="140" name="Shape 140"/>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fld id="{86CB4B4D-7CA3-9044-876B-883B54F8677D}" type="slidenum">
              <a:t>8</a:t>
            </a:fld>
            <a:endParaRPr/>
          </a:p>
        </p:txBody>
      </p:sp>
      <p:sp>
        <p:nvSpPr>
          <p:cNvPr id="141" name="Shape 141"/>
          <p:cNvSpPr/>
          <p:nvPr/>
        </p:nvSpPr>
        <p:spPr>
          <a:xfrm>
            <a:off x="7150100" y="2971800"/>
            <a:ext cx="5702300" cy="1765300"/>
          </a:xfrm>
          <a:custGeom>
            <a:avLst/>
            <a:gdLst/>
            <a:ahLst/>
            <a:cxnLst>
              <a:cxn ang="0">
                <a:pos x="wd2" y="hd2"/>
              </a:cxn>
              <a:cxn ang="5400000">
                <a:pos x="wd2" y="hd2"/>
              </a:cxn>
              <a:cxn ang="10800000">
                <a:pos x="wd2" y="hd2"/>
              </a:cxn>
              <a:cxn ang="16200000">
                <a:pos x="wd2" y="hd2"/>
              </a:cxn>
            </a:cxnLst>
            <a:rect l="0" t="0" r="r" b="b"/>
            <a:pathLst>
              <a:path w="19679" h="19679" extrusionOk="0">
                <a:moveTo>
                  <a:pt x="16797" y="2882"/>
                </a:moveTo>
                <a:cubicBezTo>
                  <a:pt x="20639" y="6724"/>
                  <a:pt x="20639" y="12954"/>
                  <a:pt x="16797" y="16796"/>
                </a:cubicBezTo>
                <a:cubicBezTo>
                  <a:pt x="12954" y="20639"/>
                  <a:pt x="6724" y="20639"/>
                  <a:pt x="2882" y="16796"/>
                </a:cubicBezTo>
                <a:cubicBezTo>
                  <a:pt x="-961" y="12954"/>
                  <a:pt x="-961" y="6724"/>
                  <a:pt x="2882" y="2882"/>
                </a:cubicBezTo>
                <a:cubicBezTo>
                  <a:pt x="6724" y="-961"/>
                  <a:pt x="12954" y="-961"/>
                  <a:pt x="16797" y="2882"/>
                </a:cubicBezTo>
              </a:path>
            </a:pathLst>
          </a:custGeom>
          <a:ln w="25400">
            <a:solidFill>
              <a:srgbClr val="B92D5D"/>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defRPr>
            </a:pPr>
            <a:endParaRPr/>
          </a:p>
        </p:txBody>
      </p:sp>
      <p:sp>
        <p:nvSpPr>
          <p:cNvPr id="142" name="Shape 142"/>
          <p:cNvSpPr/>
          <p:nvPr/>
        </p:nvSpPr>
        <p:spPr>
          <a:xfrm>
            <a:off x="264250" y="1365250"/>
            <a:ext cx="1874045" cy="4572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400"/>
            </a:lvl1pPr>
          </a:lstStyle>
          <a:p>
            <a:pPr lvl="0">
              <a:defRPr sz="1800"/>
            </a:pPr>
            <a:r>
              <a:rPr sz="2400"/>
              <a:t>Team conflicts</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 name="TEAM.jpg"/>
          <p:cNvPicPr/>
          <p:nvPr/>
        </p:nvPicPr>
        <p:blipFill>
          <a:blip r:embed="rId2">
            <a:extLst/>
          </a:blip>
          <a:stretch>
            <a:fillRect/>
          </a:stretch>
        </p:blipFill>
        <p:spPr>
          <a:xfrm>
            <a:off x="2743200" y="1143000"/>
            <a:ext cx="7518400" cy="5638800"/>
          </a:xfrm>
          <a:prstGeom prst="rect">
            <a:avLst/>
          </a:prstGeom>
          <a:ln w="12700">
            <a:miter lim="400000"/>
          </a:ln>
        </p:spPr>
      </p:pic>
      <p:sp>
        <p:nvSpPr>
          <p:cNvPr id="145" name="Shape 145"/>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fld id="{86CB4B4D-7CA3-9044-876B-883B54F8677D}" type="slidenum">
              <a:t>9</a:t>
            </a:fld>
            <a:endParaRPr/>
          </a:p>
        </p:txBody>
      </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160</TotalTime>
  <Words>1315</Words>
  <Application>Microsoft Office PowerPoint</Application>
  <PresentationFormat>Custom</PresentationFormat>
  <Paragraphs>230</Paragraphs>
  <Slides>19</Slides>
  <Notes>4</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White</vt:lpstr>
      <vt:lpstr>Working Together</vt:lpstr>
      <vt:lpstr>Collaborations in  Software Development</vt:lpstr>
      <vt:lpstr>PowerPoint Presentation</vt:lpstr>
      <vt:lpstr>Problems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Team Building Techniques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Together</dc:title>
  <dc:creator>Robert Pastel</dc:creator>
  <cp:lastModifiedBy>Robert Pastel</cp:lastModifiedBy>
  <cp:revision>12</cp:revision>
  <dcterms:modified xsi:type="dcterms:W3CDTF">2015-12-20T15:15:21Z</dcterms:modified>
</cp:coreProperties>
</file>