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T Sans Narrow"/>
      <p:regular r:id="rId12"/>
      <p:bold r:id="rId13"/>
    </p:embeddedFont>
    <p:embeddedFont>
      <p:font typeface="Lato"/>
      <p:regular r:id="rId14"/>
      <p:bold r:id="rId15"/>
      <p:italic r:id="rId16"/>
      <p:boldItalic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c88a678e0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c88a678e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c88a678e0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c88a678e0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c88a678e0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c88a678e0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c88a678e0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c88a678e0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c88a678e0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c88a678e0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s4760.csl.mtu.edu/2020/lectures/user-centered-design/" TargetMode="External"/><Relationship Id="rId4" Type="http://schemas.openxmlformats.org/officeDocument/2006/relationships/hyperlink" Target="https://www.usability.gov/what-and-why/user-centered-design.html" TargetMode="External"/><Relationship Id="rId10" Type="http://schemas.openxmlformats.org/officeDocument/2006/relationships/hyperlink" Target="https://www.usability.gov/how-to-and-tools/resources/ucd-map.html" TargetMode="External"/><Relationship Id="rId9" Type="http://schemas.openxmlformats.org/officeDocument/2006/relationships/hyperlink" Target="https://www.usability.gov/what-and-why/benefits-of-ucd.html" TargetMode="External"/><Relationship Id="rId5" Type="http://schemas.openxmlformats.org/officeDocument/2006/relationships/hyperlink" Target="https://www.usability.gov/what-and-why/user-centered-design.html" TargetMode="External"/><Relationship Id="rId6" Type="http://schemas.openxmlformats.org/officeDocument/2006/relationships/hyperlink" Target="https://www.usability.gov/what-and-why/user-centered-design.html" TargetMode="External"/><Relationship Id="rId7" Type="http://schemas.openxmlformats.org/officeDocument/2006/relationships/hyperlink" Target="https://www.usability.gov/what-and-why/benefits-of-ucd.html" TargetMode="External"/><Relationship Id="rId8" Type="http://schemas.openxmlformats.org/officeDocument/2006/relationships/hyperlink" Target="https://www.usability.gov/what-and-why/benefits-of-ucd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usability.gov/how-to-and-tools/resources/ucd-map.html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CS4760, HU4628, CS5760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KK’s UCD NOTES--16 Jan 2020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to read… where my thoughts come from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6985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800"/>
              <a:buFont typeface="Lato"/>
              <a:buChar char="●"/>
            </a:pPr>
            <a:r>
              <a:rPr lang="en">
                <a:solidFill>
                  <a:srgbClr val="2D3B45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Lecture on User Centered Design </a:t>
            </a:r>
            <a:r>
              <a:rPr lang="en" u="sng">
                <a:solidFill>
                  <a:schemeClr val="hlink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  <a:hlinkClick r:id="rId3"/>
              </a:rPr>
              <a:t>https://cs4760.csl.mtu.edu/2020/lectures/user-centered-design/ </a:t>
            </a:r>
            <a:endParaRPr/>
          </a:p>
          <a:p>
            <a:pPr indent="-342900" lvl="0" marL="6985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800"/>
              <a:buFont typeface="Lato"/>
              <a:buChar char="●"/>
            </a:pPr>
            <a:r>
              <a:rPr lang="en">
                <a:solidFill>
                  <a:srgbClr val="2D3B45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User Centered Design information from usability.gov</a:t>
            </a:r>
            <a:endParaRPr>
              <a:solidFill>
                <a:srgbClr val="2D3B45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-342900" lvl="1" marL="139700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800"/>
              <a:buFont typeface="Lato"/>
              <a:buChar char="○"/>
            </a:pPr>
            <a:r>
              <a:rPr lang="en" sz="1800">
                <a:solidFill>
                  <a:srgbClr val="2D3B45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Basics h</a:t>
            </a: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  <a:hlinkClick r:id="rId4"/>
              </a:rPr>
              <a:t>ttps://www.usability.gov/what-and-why/user-centered-design.html</a:t>
            </a:r>
            <a:endParaRPr sz="1800" u="sng">
              <a:solidFill>
                <a:schemeClr val="hlink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  <a:hlinkClick r:id="rId5"/>
            </a:endParaRPr>
          </a:p>
          <a:p>
            <a:pPr indent="-342900" lvl="1" marL="1384300" marR="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800"/>
              <a:buFont typeface="Lato"/>
              <a:buChar char="○"/>
            </a:pP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  <a:hlinkClick r:id="rId6"/>
              </a:rPr>
              <a:t> </a:t>
            </a:r>
            <a:r>
              <a:rPr lang="en" sz="1800">
                <a:solidFill>
                  <a:srgbClr val="2D3B45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Benefits </a:t>
            </a: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  <a:hlinkClick r:id="rId7"/>
              </a:rPr>
              <a:t>https://www.usability.gov/what-and-why/benefits-of-ucd.html</a:t>
            </a:r>
            <a:endParaRPr sz="1800" u="sng">
              <a:solidFill>
                <a:schemeClr val="hlink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  <a:hlinkClick r:id="rId8"/>
            </a:endParaRPr>
          </a:p>
          <a:p>
            <a:pPr indent="-342900" lvl="1" marL="1384300" marR="0" rtl="0" algn="l"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ts val="1800"/>
              <a:buFont typeface="Lato"/>
              <a:buChar char="○"/>
            </a:pP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  <a:hlinkClick r:id="rId9"/>
              </a:rPr>
              <a:t> </a:t>
            </a:r>
            <a:r>
              <a:rPr lang="en" sz="1800">
                <a:solidFill>
                  <a:srgbClr val="2D3B45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Process map </a:t>
            </a:r>
            <a:r>
              <a:rPr lang="en" sz="1800" u="sng">
                <a:solidFill>
                  <a:schemeClr val="hlink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  <a:hlinkClick r:id="rId10"/>
              </a:rPr>
              <a:t>https://www.usability.gov/how-to-and-tools/resources/ucd-map.html</a:t>
            </a:r>
            <a:endParaRPr sz="1800" u="sng">
              <a:solidFill>
                <a:schemeClr val="hlink"/>
              </a:solidFill>
              <a:highlight>
                <a:srgbClr val="FFFFFF"/>
              </a:highlight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9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concepts from UCD Lecture	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software development processes outlined in lecture notes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Waterfall process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Iterative process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More or less complex and detailed depending on context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Even if you don’t know the terms, you probably have followed processes like these.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Familiarize yourselves by reading the lecture if you haven’t already done so.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 the following questions at your table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7142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What are some differences between the Waterfall and User-Centered design process? </a:t>
            </a:r>
            <a:endParaRPr sz="240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71429"/>
              </a:lnSpc>
              <a:spcBef>
                <a:spcPts val="21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Why is awareness of these differences important when you’re designing a user interface? </a:t>
            </a:r>
            <a:endParaRPr sz="2400">
              <a:solidFill>
                <a:srgbClr val="444444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User-centered Design Process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84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Concentrates on user, not data or apparatus/product; the general process, which we will follow, includes these steps (many of which will be iterative)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 txBox="1"/>
          <p:nvPr/>
        </p:nvSpPr>
        <p:spPr>
          <a:xfrm>
            <a:off x="426150" y="1997625"/>
            <a:ext cx="3525600" cy="28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Needs analysis 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○"/>
            </a:pP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conversation with client; </a:t>
            </a:r>
            <a:endParaRPr sz="16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○"/>
            </a:pP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heuristic evaluation </a:t>
            </a:r>
            <a:endParaRPr sz="16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User analysis 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○"/>
            </a:pP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persona development</a:t>
            </a:r>
            <a:endParaRPr sz="16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Task analysis 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○"/>
            </a:pP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scenario development</a:t>
            </a:r>
            <a:endParaRPr sz="16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4111725" y="1997625"/>
            <a:ext cx="4002300" cy="25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Functional analysis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○"/>
            </a:pP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Computer process? human?</a:t>
            </a:r>
            <a:endParaRPr sz="16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Requirement analysis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○"/>
            </a:pP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What MUST it do? WHY? For whom? </a:t>
            </a:r>
            <a:endParaRPr sz="16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Setting usability specifications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Prototyping and testing </a:t>
            </a:r>
            <a:endParaRPr sz="18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85200" y="46944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https://www.usability.gov/how-to-and-tools/resources/ucd-map.html</a:t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650" y="56650"/>
            <a:ext cx="7326925" cy="489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