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65" r:id="rId13"/>
    <p:sldId id="266" r:id="rId14"/>
    <p:sldId id="267" r:id="rId15"/>
    <p:sldId id="268" r:id="rId16"/>
    <p:sldId id="271" r:id="rId17"/>
    <p:sldId id="272" r:id="rId18"/>
    <p:sldId id="278" r:id="rId19"/>
    <p:sldId id="279" r:id="rId20"/>
    <p:sldId id="280" r:id="rId21"/>
    <p:sldId id="281" r:id="rId22"/>
    <p:sldId id="282" r:id="rId23"/>
    <p:sldId id="273" r:id="rId24"/>
    <p:sldId id="274" r:id="rId25"/>
    <p:sldId id="275" r:id="rId26"/>
    <p:sldId id="276" r:id="rId27"/>
    <p:sldId id="277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34" autoAdjust="0"/>
    <p:restoredTop sz="86373" autoAdjust="0"/>
  </p:normalViewPr>
  <p:slideViewPr>
    <p:cSldViewPr>
      <p:cViewPr>
        <p:scale>
          <a:sx n="100" d="100"/>
          <a:sy n="100" d="100"/>
        </p:scale>
        <p:origin x="-848" y="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85BEF-CC78-7F45-8D35-F127B6715EDF}" type="datetimeFigureOut">
              <a:rPr lang="en-US" smtClean="0"/>
              <a:t>2/3/14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14C62-B5BA-904B-954C-B12DB7056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0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14C62-B5BA-904B-954C-B12DB70569F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47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251B-D0EE-4801-83CF-9C40139EC5E8}" type="datetimeFigureOut">
              <a:rPr lang="en-US" smtClean="0"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4FAC-17C5-4C36-B02B-83F4B9CC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07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251B-D0EE-4801-83CF-9C40139EC5E8}" type="datetimeFigureOut">
              <a:rPr lang="en-US" smtClean="0"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4FAC-17C5-4C36-B02B-83F4B9CC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3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251B-D0EE-4801-83CF-9C40139EC5E8}" type="datetimeFigureOut">
              <a:rPr lang="en-US" smtClean="0"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4FAC-17C5-4C36-B02B-83F4B9CC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0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251B-D0EE-4801-83CF-9C40139EC5E8}" type="datetimeFigureOut">
              <a:rPr lang="en-US" smtClean="0"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4FAC-17C5-4C36-B02B-83F4B9CC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7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251B-D0EE-4801-83CF-9C40139EC5E8}" type="datetimeFigureOut">
              <a:rPr lang="en-US" smtClean="0"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4FAC-17C5-4C36-B02B-83F4B9CC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6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251B-D0EE-4801-83CF-9C40139EC5E8}" type="datetimeFigureOut">
              <a:rPr lang="en-US" smtClean="0"/>
              <a:t>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4FAC-17C5-4C36-B02B-83F4B9CC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25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251B-D0EE-4801-83CF-9C40139EC5E8}" type="datetimeFigureOut">
              <a:rPr lang="en-US" smtClean="0"/>
              <a:t>2/3/14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4FAC-17C5-4C36-B02B-83F4B9CC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48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251B-D0EE-4801-83CF-9C40139EC5E8}" type="datetimeFigureOut">
              <a:rPr lang="en-US" smtClean="0"/>
              <a:t>2/3/14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4FAC-17C5-4C36-B02B-83F4B9CC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7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251B-D0EE-4801-83CF-9C40139EC5E8}" type="datetimeFigureOut">
              <a:rPr lang="en-US" smtClean="0"/>
              <a:t>2/3/14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4FAC-17C5-4C36-B02B-83F4B9CC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0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251B-D0EE-4801-83CF-9C40139EC5E8}" type="datetimeFigureOut">
              <a:rPr lang="en-US" smtClean="0"/>
              <a:t>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4FAC-17C5-4C36-B02B-83F4B9CC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3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251B-D0EE-4801-83CF-9C40139EC5E8}" type="datetimeFigureOut">
              <a:rPr lang="en-US" smtClean="0"/>
              <a:t>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4FAC-17C5-4C36-B02B-83F4B9CC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6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A251B-D0EE-4801-83CF-9C40139EC5E8}" type="datetimeFigureOut">
              <a:rPr lang="en-US" smtClean="0"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4FAC-17C5-4C36-B02B-83F4B9CC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7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dirty="0" smtClean="0"/>
              <a:t>Graphics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133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Robert Pastel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39624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igures of this lectures are from McCracken and Wolfe, “User-Centered Website Development”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4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means less jags</a:t>
            </a:r>
            <a:endParaRPr lang="en-US" dirty="0"/>
          </a:p>
        </p:txBody>
      </p:sp>
      <p:pic>
        <p:nvPicPr>
          <p:cNvPr id="2050" name="Picture 2" descr="C:\Users\RPastel\SkyDrive\Documents\Classes\cs4760\s14\Preparation\Images\Graphics\4\img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881" y="1524000"/>
            <a:ext cx="4694237" cy="46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420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Alignment</a:t>
            </a:r>
            <a:endParaRPr lang="en-US" dirty="0"/>
          </a:p>
        </p:txBody>
      </p:sp>
      <p:pic>
        <p:nvPicPr>
          <p:cNvPr id="3074" name="Picture 2" descr="C:\Users\RPastel\SkyDrive\Documents\Classes\cs4760\s14\Preparation\Images\Graphics\10\img03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450" y="1295400"/>
            <a:ext cx="640109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51289" y="5901790"/>
            <a:ext cx="4241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Which do you prefer? Why?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7824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Center Justification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143375"/>
          </a:xfrm>
        </p:spPr>
        <p:txBody>
          <a:bodyPr>
            <a:noAutofit/>
          </a:bodyPr>
          <a:lstStyle/>
          <a:p>
            <a:pPr marL="0" indent="0" algn="ctr" fontAlgn="base">
              <a:spcBef>
                <a:spcPts val="0"/>
              </a:spcBef>
              <a:buNone/>
            </a:pPr>
            <a:r>
              <a:rPr lang="en-US" sz="1600" b="0" i="0" dirty="0" smtClean="0">
                <a:solidFill>
                  <a:srgbClr val="444444"/>
                </a:solidFill>
                <a:effectLst/>
              </a:rPr>
              <a:t>Women’s clothes</a:t>
            </a:r>
          </a:p>
          <a:p>
            <a:pPr marL="0" indent="0" algn="ctr" fontAlgn="base">
              <a:spcBef>
                <a:spcPts val="0"/>
              </a:spcBef>
              <a:buNone/>
            </a:pPr>
            <a:r>
              <a:rPr lang="en-US" sz="1600" b="0" i="0" dirty="0" smtClean="0">
                <a:solidFill>
                  <a:srgbClr val="444444"/>
                </a:solidFill>
                <a:effectLst/>
              </a:rPr>
              <a:t>Men’s clothes</a:t>
            </a:r>
          </a:p>
          <a:p>
            <a:pPr marL="0" indent="0" algn="ctr" fontAlgn="base">
              <a:spcBef>
                <a:spcPts val="0"/>
              </a:spcBef>
              <a:buNone/>
            </a:pPr>
            <a:r>
              <a:rPr lang="en-US" sz="1600" b="0" i="0" dirty="0" smtClean="0">
                <a:solidFill>
                  <a:srgbClr val="444444"/>
                </a:solidFill>
                <a:effectLst/>
              </a:rPr>
              <a:t>Kid’s clothes</a:t>
            </a:r>
          </a:p>
          <a:p>
            <a:pPr marL="0" indent="0" algn="ctr" fontAlgn="base">
              <a:spcBef>
                <a:spcPts val="0"/>
              </a:spcBef>
              <a:buNone/>
            </a:pPr>
            <a:r>
              <a:rPr lang="en-US" sz="1600" b="0" i="0" dirty="0" smtClean="0">
                <a:solidFill>
                  <a:srgbClr val="444444"/>
                </a:solidFill>
                <a:effectLst/>
              </a:rPr>
              <a:t>Special sizes</a:t>
            </a:r>
          </a:p>
          <a:p>
            <a:pPr marL="0" indent="0" algn="ctr" fontAlgn="base">
              <a:spcBef>
                <a:spcPts val="0"/>
              </a:spcBef>
              <a:buNone/>
            </a:pPr>
            <a:endParaRPr lang="en-US" sz="1600" b="0" i="0" dirty="0" smtClean="0">
              <a:solidFill>
                <a:srgbClr val="444444"/>
              </a:solidFill>
              <a:effectLst/>
            </a:endParaRPr>
          </a:p>
          <a:p>
            <a:pPr marL="0" indent="0" algn="ctr" fontAlgn="base">
              <a:spcBef>
                <a:spcPts val="0"/>
              </a:spcBef>
              <a:buNone/>
            </a:pPr>
            <a:r>
              <a:rPr lang="en-US" sz="1600" b="0" i="0" dirty="0" smtClean="0">
                <a:solidFill>
                  <a:srgbClr val="444444"/>
                </a:solidFill>
                <a:effectLst/>
              </a:rPr>
              <a:t>July specials</a:t>
            </a:r>
          </a:p>
          <a:p>
            <a:pPr marL="0" indent="0" algn="ctr" fontAlgn="base">
              <a:spcBef>
                <a:spcPts val="0"/>
              </a:spcBef>
              <a:buNone/>
            </a:pPr>
            <a:r>
              <a:rPr lang="en-US" sz="1600" b="0" i="0" dirty="0" smtClean="0">
                <a:solidFill>
                  <a:srgbClr val="444444"/>
                </a:solidFill>
                <a:effectLst/>
              </a:rPr>
              <a:t>Sale on rainwear</a:t>
            </a:r>
          </a:p>
          <a:p>
            <a:pPr marL="0" indent="0" algn="ctr" fontAlgn="base">
              <a:spcBef>
                <a:spcPts val="0"/>
              </a:spcBef>
              <a:buNone/>
            </a:pPr>
            <a:r>
              <a:rPr lang="en-US" sz="1600" b="0" i="0" dirty="0" smtClean="0">
                <a:solidFill>
                  <a:srgbClr val="444444"/>
                </a:solidFill>
                <a:effectLst/>
              </a:rPr>
              <a:t>close out on pink socks</a:t>
            </a:r>
          </a:p>
          <a:p>
            <a:pPr marL="0" indent="0" algn="ctr" fontAlgn="base">
              <a:spcBef>
                <a:spcPts val="0"/>
              </a:spcBef>
              <a:buNone/>
            </a:pPr>
            <a:endParaRPr lang="en-US" sz="1600" b="0" i="0" dirty="0" smtClean="0">
              <a:solidFill>
                <a:srgbClr val="444444"/>
              </a:solidFill>
              <a:effectLst/>
            </a:endParaRPr>
          </a:p>
          <a:p>
            <a:pPr marL="0" indent="0" algn="ctr" fontAlgn="base">
              <a:spcBef>
                <a:spcPts val="0"/>
              </a:spcBef>
              <a:buNone/>
            </a:pPr>
            <a:r>
              <a:rPr lang="en-US" sz="1600" b="0" i="0" dirty="0" smtClean="0">
                <a:solidFill>
                  <a:srgbClr val="444444"/>
                </a:solidFill>
                <a:effectLst/>
              </a:rPr>
              <a:t>Store locations</a:t>
            </a:r>
          </a:p>
          <a:p>
            <a:pPr marL="0" indent="0" algn="ctr" fontAlgn="base">
              <a:spcBef>
                <a:spcPts val="0"/>
              </a:spcBef>
              <a:buNone/>
            </a:pPr>
            <a:r>
              <a:rPr lang="en-US" sz="1600" b="0" i="0" dirty="0" smtClean="0">
                <a:solidFill>
                  <a:srgbClr val="444444"/>
                </a:solidFill>
                <a:effectLst/>
              </a:rPr>
              <a:t>Store hours</a:t>
            </a:r>
          </a:p>
          <a:p>
            <a:pPr marL="0" indent="0" algn="ctr" fontAlgn="base">
              <a:spcBef>
                <a:spcPts val="0"/>
              </a:spcBef>
              <a:buNone/>
            </a:pPr>
            <a:endParaRPr lang="en-US" sz="1600" b="0" i="0" dirty="0" smtClean="0">
              <a:solidFill>
                <a:srgbClr val="444444"/>
              </a:solidFill>
              <a:effectLst/>
            </a:endParaRPr>
          </a:p>
          <a:p>
            <a:pPr marL="0" indent="0" algn="ctr" fontAlgn="base">
              <a:spcBef>
                <a:spcPts val="0"/>
              </a:spcBef>
              <a:buNone/>
            </a:pPr>
            <a:r>
              <a:rPr lang="en-US" sz="1600" b="0" i="0" dirty="0" smtClean="0">
                <a:solidFill>
                  <a:srgbClr val="444444"/>
                </a:solidFill>
                <a:effectLst/>
              </a:rPr>
              <a:t>Open an account</a:t>
            </a:r>
          </a:p>
          <a:p>
            <a:pPr marL="0" indent="0" algn="ctr" fontAlgn="base">
              <a:spcBef>
                <a:spcPts val="0"/>
              </a:spcBef>
              <a:buNone/>
            </a:pPr>
            <a:r>
              <a:rPr lang="en-US" sz="1600" b="0" i="0" dirty="0" smtClean="0">
                <a:solidFill>
                  <a:srgbClr val="444444"/>
                </a:solidFill>
                <a:effectLst/>
              </a:rPr>
              <a:t>your account status</a:t>
            </a:r>
          </a:p>
          <a:p>
            <a:pPr marL="0" indent="0" algn="ctr" fontAlgn="base">
              <a:spcBef>
                <a:spcPts val="0"/>
              </a:spcBef>
              <a:buNone/>
            </a:pPr>
            <a:endParaRPr lang="en-US" sz="1600" b="0" i="0" dirty="0" smtClean="0">
              <a:solidFill>
                <a:srgbClr val="444444"/>
              </a:solidFill>
              <a:effectLst/>
            </a:endParaRPr>
          </a:p>
          <a:p>
            <a:pPr marL="0" indent="0" algn="ctr" fontAlgn="base">
              <a:spcBef>
                <a:spcPts val="0"/>
              </a:spcBef>
              <a:buNone/>
            </a:pPr>
            <a:r>
              <a:rPr lang="en-US" sz="1600" b="0" i="0" dirty="0" smtClean="0">
                <a:solidFill>
                  <a:srgbClr val="444444"/>
                </a:solidFill>
                <a:effectLst/>
              </a:rPr>
              <a:t>Checkout</a:t>
            </a:r>
          </a:p>
          <a:p>
            <a:pPr marL="0" indent="0" algn="ctr" fontAlgn="base">
              <a:spcBef>
                <a:spcPts val="0"/>
              </a:spcBef>
              <a:buNone/>
            </a:pPr>
            <a:endParaRPr lang="en-US" sz="1600" dirty="0">
              <a:solidFill>
                <a:srgbClr val="444444"/>
              </a:solidFill>
            </a:endParaRPr>
          </a:p>
          <a:p>
            <a:pPr marL="0" indent="0" algn="ctr" fontAlgn="base">
              <a:spcBef>
                <a:spcPts val="0"/>
              </a:spcBef>
              <a:buNone/>
            </a:pPr>
            <a:r>
              <a:rPr lang="en-US" sz="1600" b="0" i="0" dirty="0" smtClean="0">
                <a:solidFill>
                  <a:srgbClr val="444444"/>
                </a:solidFill>
                <a:effectLst/>
              </a:rPr>
              <a:t>Email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7871" y="5486400"/>
            <a:ext cx="4777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Does center justification work?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6916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Justification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en-US" sz="2400" b="0" i="0" dirty="0" smtClean="0">
                <a:solidFill>
                  <a:srgbClr val="444444"/>
                </a:solidFill>
                <a:effectLst/>
                <a:latin typeface="Open Sans"/>
              </a:rPr>
              <a:t>The Title of Some Large Work</a:t>
            </a:r>
          </a:p>
          <a:p>
            <a:pPr marL="0" indent="0" algn="ctr" fontAlgn="base">
              <a:buNone/>
            </a:pPr>
            <a:r>
              <a:rPr lang="en-US" sz="2400" b="0" i="0" dirty="0" smtClean="0">
                <a:solidFill>
                  <a:srgbClr val="444444"/>
                </a:solidFill>
                <a:effectLst/>
                <a:latin typeface="Open Sans"/>
              </a:rPr>
              <a:t>Joe Writer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4869" y="3962400"/>
            <a:ext cx="6434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Does this work? Why? What does it mean?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797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Consistency or Repetition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Consistency within the page also enhances </a:t>
            </a:r>
            <a:r>
              <a:rPr lang="en-US" dirty="0" smtClean="0"/>
              <a:t>grouping</a:t>
            </a:r>
          </a:p>
          <a:p>
            <a:r>
              <a:rPr lang="en-US" dirty="0"/>
              <a:t>Consistency across the web pages can assure users that they are browsing the same web </a:t>
            </a:r>
            <a:r>
              <a:rPr lang="en-US" dirty="0" smtClean="0"/>
              <a:t>site</a:t>
            </a:r>
          </a:p>
          <a:p>
            <a:r>
              <a:rPr lang="en-US" dirty="0" smtClean="0"/>
              <a:t>Consistency across the app views assures the sure that they are in the same 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809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Consistency of Webpage Design </a:t>
            </a:r>
            <a:endParaRPr lang="en-US" dirty="0"/>
          </a:p>
        </p:txBody>
      </p:sp>
      <p:pic>
        <p:nvPicPr>
          <p:cNvPr id="1026" name="Picture 2" descr="C:\Users\RPastel\SkyDrive\Documents\Classes\cs4760\s14\Preparation\Images\Graphics\10\img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479" y="1013152"/>
            <a:ext cx="5587042" cy="531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760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Contrast can be used to separate items. </a:t>
            </a:r>
          </a:p>
          <a:p>
            <a:r>
              <a:rPr lang="en-US" dirty="0" smtClean="0"/>
              <a:t>McCracken suggests making the font contrast large </a:t>
            </a:r>
          </a:p>
          <a:p>
            <a:r>
              <a:rPr lang="en-US" dirty="0" smtClean="0"/>
              <a:t>I find that high </a:t>
            </a:r>
            <a:r>
              <a:rPr lang="en-US" dirty="0"/>
              <a:t>contrast in color can be distracting, and excessively large fonts waste space, a premium on most </a:t>
            </a:r>
            <a:r>
              <a:rPr lang="en-US" dirty="0" smtClean="0"/>
              <a:t>screens</a:t>
            </a:r>
          </a:p>
          <a:p>
            <a:r>
              <a:rPr lang="en-US" dirty="0"/>
              <a:t> </a:t>
            </a:r>
            <a:r>
              <a:rPr lang="en-US" dirty="0" smtClean="0"/>
              <a:t>“A little </a:t>
            </a:r>
            <a:r>
              <a:rPr lang="en-US" dirty="0"/>
              <a:t>contrast can go a long </a:t>
            </a:r>
            <a:r>
              <a:rPr lang="en-US" dirty="0" smtClean="0"/>
              <a:t>way”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19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 smtClean="0"/>
              <a:t>Contrast in Font</a:t>
            </a:r>
            <a:endParaRPr lang="en-US" dirty="0"/>
          </a:p>
        </p:txBody>
      </p:sp>
      <p:pic>
        <p:nvPicPr>
          <p:cNvPr id="4098" name="Picture 2" descr="C:\Users\RPastel\SkyDrive\Documents\Classes\cs4760\s14\Preparation\Images\Graphics\4\img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38096"/>
            <a:ext cx="3581400" cy="53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048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Test: what Gestalt principles?</a:t>
            </a:r>
            <a:endParaRPr lang="en-US" dirty="0"/>
          </a:p>
        </p:txBody>
      </p:sp>
      <p:pic>
        <p:nvPicPr>
          <p:cNvPr id="7170" name="Picture 2" descr="C:\Users\RPastel\SkyDrive\Documents\Classes\cs4760\s14\Preparation\Images\Graphics\3\img03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398"/>
            <a:ext cx="5486400" cy="456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6719" y="5943600"/>
            <a:ext cx="2050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Is it enough?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6446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dirty="0" smtClean="0"/>
              <a:t>More tests: What principles?</a:t>
            </a:r>
            <a:endParaRPr lang="en-US" dirty="0"/>
          </a:p>
        </p:txBody>
      </p:sp>
      <p:pic>
        <p:nvPicPr>
          <p:cNvPr id="8194" name="Picture 2" descr="C:\Users\RPastel\SkyDrive\Documents\Classes\cs4760\s14\Preparation\Images\Graphics\3\img035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91590"/>
            <a:ext cx="4724400" cy="407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53256" y="5634681"/>
            <a:ext cx="6204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Better? Are there more principles to use?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219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Gestalt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What is does it mean?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673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Pastel\SkyDrive\Documents\Classes\cs4760\s14\Preparation\Images\Graphics\3\img03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69883"/>
            <a:ext cx="3505200" cy="531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71"/>
            <a:ext cx="8229600" cy="1143000"/>
          </a:xfrm>
        </p:spPr>
        <p:txBody>
          <a:bodyPr/>
          <a:lstStyle/>
          <a:p>
            <a:r>
              <a:rPr lang="en-US" dirty="0" smtClean="0"/>
              <a:t>Even more tests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18773" y="5943600"/>
            <a:ext cx="3906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Is this appropriate? Why?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27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Test: What is the difference?</a:t>
            </a:r>
            <a:endParaRPr lang="en-US" dirty="0"/>
          </a:p>
        </p:txBody>
      </p:sp>
      <p:pic>
        <p:nvPicPr>
          <p:cNvPr id="10242" name="Picture 2" descr="C:\Users\RPastel\SkyDrive\Documents\Classes\cs4760\s14\Preparation\Images\Graphics\3\img03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056" y="1066799"/>
            <a:ext cx="3537744" cy="511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293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RPastel\SkyDrive\Documents\Classes\cs4760\s14\Preparation\Images\Graphics\3\img03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069" y="990600"/>
            <a:ext cx="3121861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Do you prefer this?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64616" y="5642846"/>
            <a:ext cx="1014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1157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 smtClean="0">
                <a:solidFill>
                  <a:srgbClr val="444444"/>
                </a:solidFill>
                <a:effectLst/>
                <a:latin typeface="Open Sans"/>
              </a:rPr>
              <a:t>Color can be used to add attractiveness and usability to the interface </a:t>
            </a:r>
          </a:p>
          <a:p>
            <a:r>
              <a:rPr lang="en-US" b="0" i="0" dirty="0" smtClean="0">
                <a:solidFill>
                  <a:srgbClr val="444444"/>
                </a:solidFill>
                <a:effectLst/>
                <a:latin typeface="Open Sans"/>
              </a:rPr>
              <a:t>Color can be used to group items, and give hints at the function of buttons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66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Physics of Color</a:t>
            </a:r>
            <a:endParaRPr lang="en-US" dirty="0"/>
          </a:p>
        </p:txBody>
      </p:sp>
      <p:pic>
        <p:nvPicPr>
          <p:cNvPr id="5122" name="Picture 2" descr="C:\Users\RPastel\SkyDrive\Documents\Classes\cs4760\s14\Preparation\Images\Graphics\5\img03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195" y="796153"/>
            <a:ext cx="5486400" cy="526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3002" y="5986790"/>
            <a:ext cx="719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Visible light is of the electromagnetic spectrum.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261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Biology of Color</a:t>
            </a:r>
            <a:endParaRPr lang="en-US" dirty="0"/>
          </a:p>
        </p:txBody>
      </p:sp>
      <p:pic>
        <p:nvPicPr>
          <p:cNvPr id="6146" name="Picture 2" descr="C:\Users\RPastel\SkyDrive\Documents\Classes\cs4760\s14\Preparation\Images\Graphics\8\img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116" y="1046571"/>
            <a:ext cx="3735767" cy="404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2335" y="5112144"/>
            <a:ext cx="57393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Three cones: Blue, Green and Red. </a:t>
            </a:r>
          </a:p>
          <a:p>
            <a:r>
              <a:rPr lang="en-US" sz="2800" dirty="0" smtClean="0"/>
              <a:t>Where are they located on the retina?</a:t>
            </a:r>
          </a:p>
          <a:p>
            <a:r>
              <a:rPr lang="en-US" sz="2800" dirty="0" smtClean="0"/>
              <a:t>What are rods?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9675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1"/>
            <a:ext cx="7315200" cy="41909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Color models attempt to categorize the color quantitatively.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477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Primaries: Red, Yellow, Blue (RYB)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4810" y="4953000"/>
            <a:ext cx="73343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Used by artist.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1613, Francis </a:t>
            </a:r>
            <a:r>
              <a:rPr lang="en-US" sz="2800" dirty="0" err="1" smtClean="0"/>
              <a:t>Aguilon</a:t>
            </a:r>
            <a:r>
              <a:rPr lang="en-US" sz="2800" dirty="0" smtClean="0"/>
              <a:t>, mix all three to get black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How is the color made?</a:t>
            </a:r>
            <a:endParaRPr lang="en-US" sz="2800" dirty="0"/>
          </a:p>
        </p:txBody>
      </p:sp>
      <p:pic>
        <p:nvPicPr>
          <p:cNvPr id="12291" name="Picture 3" descr="C:\Users\RPastel\SkyDrive\Documents\Classes\cs4760\s14\Preparation\Images\Graphics\1\img03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478" y="861328"/>
            <a:ext cx="3792537" cy="414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630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RPastel\SkyDrive\Documents\Classes\cs4760\s14\Preparation\Images\Graphics\1\img03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00"/>
            <a:ext cx="4191000" cy="474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Additive Color: Red, Green, Blue (RGB)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58304" y="4419600"/>
            <a:ext cx="6627392" cy="13849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</a:t>
            </a:r>
            <a:r>
              <a:rPr lang="en-US" sz="2800" dirty="0" smtClean="0"/>
              <a:t>sed </a:t>
            </a:r>
            <a:r>
              <a:rPr lang="en-US" sz="2800" dirty="0"/>
              <a:t>by stage </a:t>
            </a:r>
            <a:r>
              <a:rPr lang="en-US" sz="2800" dirty="0" smtClean="0"/>
              <a:t>lighters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Principle </a:t>
            </a:r>
            <a:r>
              <a:rPr lang="en-US" sz="2800" dirty="0"/>
              <a:t>emitted by diodes in the </a:t>
            </a:r>
            <a:r>
              <a:rPr lang="en-US" sz="2800" dirty="0" smtClean="0"/>
              <a:t>monitor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</a:t>
            </a:r>
            <a:r>
              <a:rPr lang="en-US" sz="2800" dirty="0" smtClean="0"/>
              <a:t>olors of </a:t>
            </a:r>
            <a:r>
              <a:rPr lang="en-US" sz="2800" dirty="0"/>
              <a:t>the web page.</a:t>
            </a:r>
          </a:p>
        </p:txBody>
      </p:sp>
    </p:spTree>
    <p:extLst>
      <p:ext uri="{BB962C8B-B14F-4D97-AF65-F5344CB8AC3E}">
        <p14:creationId xmlns:p14="http://schemas.microsoft.com/office/powerpoint/2010/main" val="3134744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RPastel\SkyDrive\Documents\Classes\cs4760\s14\Preparation\Images\Graphics\1\img039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79447"/>
            <a:ext cx="3429000" cy="389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Subtractive Color: Cyan, Magenta, Yellow (CMYK)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724400"/>
            <a:ext cx="79248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Used by printers, the most intense dyes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Complements to red, green and blue. </a:t>
            </a:r>
            <a:r>
              <a:rPr lang="en-US" sz="2800" dirty="0"/>
              <a:t> 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So </a:t>
            </a:r>
            <a:r>
              <a:rPr lang="en-US" sz="2800" dirty="0"/>
              <a:t>cyan subtracts red, magenta subtracts green, and yellow subtracts blue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5244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Gestalt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 for “shape”</a:t>
            </a:r>
          </a:p>
          <a:p>
            <a:r>
              <a:rPr lang="en-US" dirty="0" smtClean="0"/>
              <a:t>Psychology for “a </a:t>
            </a:r>
            <a:r>
              <a:rPr lang="en-US" dirty="0"/>
              <a:t>form or configuration having properties that cannot be derived by the summation of its component </a:t>
            </a:r>
            <a:r>
              <a:rPr lang="en-US" dirty="0" smtClean="0"/>
              <a:t>parts”</a:t>
            </a:r>
          </a:p>
          <a:p>
            <a:r>
              <a:rPr lang="en-US" dirty="0" smtClean="0"/>
              <a:t>In other words, “The sum is more than the individual parts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86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43" y="0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Hue, Saturation, Brightness (HSB) </a:t>
            </a:r>
            <a:endParaRPr lang="en-US" dirty="0"/>
          </a:p>
        </p:txBody>
      </p:sp>
      <p:pic>
        <p:nvPicPr>
          <p:cNvPr id="15362" name="Picture 2" descr="C:\Users\RPastel\SkyDrive\Documents\Classes\cs4760\s14\Preparation\Images\Graphics\9\img0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2" t="6712" r="10561" b="25309"/>
          <a:stretch/>
        </p:blipFill>
        <p:spPr bwMode="auto">
          <a:xfrm>
            <a:off x="2195650" y="904445"/>
            <a:ext cx="3811422" cy="513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543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the 4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RGB </a:t>
            </a:r>
            <a:r>
              <a:rPr lang="en-US" dirty="0"/>
              <a:t>system is </a:t>
            </a:r>
            <a:r>
              <a:rPr lang="en-US" dirty="0" smtClean="0"/>
              <a:t>similar </a:t>
            </a:r>
            <a:r>
              <a:rPr lang="en-US" dirty="0"/>
              <a:t>to the </a:t>
            </a:r>
            <a:r>
              <a:rPr lang="en-US" dirty="0" smtClean="0"/>
              <a:t>monitor.</a:t>
            </a:r>
            <a:r>
              <a:rPr lang="en-US" dirty="0"/>
              <a:t>  But </a:t>
            </a:r>
            <a:r>
              <a:rPr lang="en-US" dirty="0" smtClean="0"/>
              <a:t>hard to use.</a:t>
            </a:r>
          </a:p>
          <a:p>
            <a:r>
              <a:rPr lang="en-US" dirty="0"/>
              <a:t>CMYK is appropriate for printed matter.  </a:t>
            </a:r>
          </a:p>
          <a:p>
            <a:r>
              <a:rPr lang="en-US" dirty="0" smtClean="0"/>
              <a:t>HSB </a:t>
            </a:r>
            <a:r>
              <a:rPr lang="en-US" dirty="0"/>
              <a:t>system is </a:t>
            </a:r>
            <a:r>
              <a:rPr lang="en-US" dirty="0" smtClean="0"/>
              <a:t>intuitive, </a:t>
            </a:r>
            <a:r>
              <a:rPr lang="en-US" dirty="0"/>
              <a:t>but is not tied to </a:t>
            </a:r>
            <a:r>
              <a:rPr lang="en-US" dirty="0" smtClean="0"/>
              <a:t>hardware.</a:t>
            </a:r>
          </a:p>
          <a:p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olor systems are not synonymous. Each has a slightly different gamut.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15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Color-Harmony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S</a:t>
            </a:r>
            <a:r>
              <a:rPr lang="en-US" dirty="0" smtClean="0"/>
              <a:t>election </a:t>
            </a:r>
            <a:r>
              <a:rPr lang="en-US" dirty="0"/>
              <a:t>of colors that are used on a </a:t>
            </a:r>
            <a:r>
              <a:rPr lang="en-US" dirty="0" smtClean="0"/>
              <a:t>page</a:t>
            </a:r>
          </a:p>
          <a:p>
            <a:r>
              <a:rPr lang="en-US" dirty="0" smtClean="0"/>
              <a:t>Some harmonies are </a:t>
            </a:r>
            <a:r>
              <a:rPr lang="en-US" dirty="0"/>
              <a:t>harder to use then </a:t>
            </a:r>
            <a:r>
              <a:rPr lang="en-US" dirty="0" smtClean="0"/>
              <a:t>others</a:t>
            </a:r>
          </a:p>
          <a:p>
            <a:r>
              <a:rPr lang="en-US" dirty="0" smtClean="0"/>
              <a:t>A color </a:t>
            </a:r>
            <a:r>
              <a:rPr lang="en-US" dirty="0"/>
              <a:t>scheme will affect the message of the </a:t>
            </a:r>
            <a:r>
              <a:rPr lang="en-US" dirty="0" smtClean="0"/>
              <a:t>page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429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Monochrome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Color scheme that uses colors from the same hue</a:t>
            </a:r>
          </a:p>
          <a:p>
            <a:r>
              <a:rPr lang="en-US" dirty="0"/>
              <a:t>the simplest, and naturally increases the cohesion of the </a:t>
            </a:r>
            <a:r>
              <a:rPr lang="en-US" dirty="0" smtClean="0"/>
              <a:t>page</a:t>
            </a:r>
          </a:p>
          <a:p>
            <a:r>
              <a:rPr lang="en-US" dirty="0"/>
              <a:t> The choice of the color </a:t>
            </a:r>
            <a:r>
              <a:rPr lang="en-US" dirty="0" smtClean="0"/>
              <a:t>will have effect on the viewer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197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Monochrome: Red or Blue</a:t>
            </a:r>
            <a:endParaRPr lang="en-US" dirty="0"/>
          </a:p>
        </p:txBody>
      </p:sp>
      <p:pic>
        <p:nvPicPr>
          <p:cNvPr id="16386" name="Picture 2" descr="C:\Users\RPastel\SkyDrive\Documents\Classes\cs4760\s14\Preparation\Images\Graphics\5\img041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2" y="1219200"/>
            <a:ext cx="635376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462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Monochrome Webpages</a:t>
            </a:r>
            <a:endParaRPr lang="en-US" dirty="0"/>
          </a:p>
        </p:txBody>
      </p:sp>
      <p:pic>
        <p:nvPicPr>
          <p:cNvPr id="17410" name="Picture 2" descr="C:\Users\RPastel\SkyDrive\Documents\Classes\cs4760\s14\Preparation\Images\Graphics\2\img042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92" y="1295400"/>
            <a:ext cx="7332608" cy="522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895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Wheel </a:t>
            </a:r>
            <a:endParaRPr lang="en-US" dirty="0"/>
          </a:p>
        </p:txBody>
      </p:sp>
      <p:pic>
        <p:nvPicPr>
          <p:cNvPr id="18434" name="Picture 2" descr="C:\Users\RPastel\SkyDrive\Documents\Classes\cs4760\s14\Preparation\Images\Graphics\5\img04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2" y="1250894"/>
            <a:ext cx="817581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4472" y="5029199"/>
            <a:ext cx="51150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are complementary colors? </a:t>
            </a:r>
          </a:p>
          <a:p>
            <a:r>
              <a:rPr lang="en-US" sz="2800" dirty="0" smtClean="0"/>
              <a:t>What are </a:t>
            </a:r>
            <a:r>
              <a:rPr lang="en-US" sz="2800" dirty="0"/>
              <a:t>a</a:t>
            </a:r>
            <a:r>
              <a:rPr lang="en-US" sz="2800" dirty="0" smtClean="0"/>
              <a:t>nalogous colors?</a:t>
            </a:r>
          </a:p>
        </p:txBody>
      </p:sp>
    </p:spTree>
    <p:extLst>
      <p:ext uri="{BB962C8B-B14F-4D97-AF65-F5344CB8AC3E}">
        <p14:creationId xmlns:p14="http://schemas.microsoft.com/office/powerpoint/2010/main" val="779304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Complementary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Two hues on opposite end of the color wheel</a:t>
            </a:r>
          </a:p>
          <a:p>
            <a:r>
              <a:rPr lang="en-US" dirty="0"/>
              <a:t> I</a:t>
            </a:r>
            <a:r>
              <a:rPr lang="en-US" dirty="0" smtClean="0"/>
              <a:t>ncreases </a:t>
            </a:r>
            <a:r>
              <a:rPr lang="en-US" dirty="0"/>
              <a:t>contrast in the </a:t>
            </a:r>
            <a:r>
              <a:rPr lang="en-US" dirty="0" smtClean="0"/>
              <a:t>page</a:t>
            </a:r>
            <a:endParaRPr lang="en-US" dirty="0"/>
          </a:p>
          <a:p>
            <a:r>
              <a:rPr lang="en-US" dirty="0" smtClean="0"/>
              <a:t>Avoid clashing by having </a:t>
            </a:r>
            <a:r>
              <a:rPr lang="en-US" dirty="0"/>
              <a:t>one hue </a:t>
            </a:r>
            <a:r>
              <a:rPr lang="en-US" dirty="0" smtClean="0"/>
              <a:t>be </a:t>
            </a:r>
            <a:r>
              <a:rPr lang="en-US" dirty="0"/>
              <a:t>the dominated color</a:t>
            </a:r>
            <a:r>
              <a:rPr lang="en-US" dirty="0" smtClean="0"/>
              <a:t> 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Seldom </a:t>
            </a:r>
            <a:r>
              <a:rPr lang="en-US" dirty="0"/>
              <a:t>have adjacent complementary color at full saturation.</a:t>
            </a:r>
          </a:p>
        </p:txBody>
      </p:sp>
    </p:spTree>
    <p:extLst>
      <p:ext uri="{BB962C8B-B14F-4D97-AF65-F5344CB8AC3E}">
        <p14:creationId xmlns:p14="http://schemas.microsoft.com/office/powerpoint/2010/main" val="119359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Complementary Webpages</a:t>
            </a:r>
            <a:endParaRPr lang="en-US" dirty="0"/>
          </a:p>
        </p:txBody>
      </p:sp>
      <p:pic>
        <p:nvPicPr>
          <p:cNvPr id="19458" name="Picture 2" descr="C:\Users\RPastel\SkyDrive\Documents\Classes\cs4760\s14\Preparation\Images\Graphics\1\img042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086600" cy="493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48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Analogous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Two colors close to each other</a:t>
            </a:r>
          </a:p>
          <a:p>
            <a:r>
              <a:rPr lang="en-US" dirty="0" smtClean="0"/>
              <a:t>Frequently </a:t>
            </a:r>
            <a:r>
              <a:rPr lang="en-US" dirty="0"/>
              <a:t>found in nature</a:t>
            </a:r>
            <a:endParaRPr lang="en-US" dirty="0" smtClean="0"/>
          </a:p>
          <a:p>
            <a:r>
              <a:rPr lang="en-US" dirty="0"/>
              <a:t> </a:t>
            </a:r>
            <a:r>
              <a:rPr lang="en-US" dirty="0" smtClean="0"/>
              <a:t>Analogous </a:t>
            </a:r>
            <a:r>
              <a:rPr lang="en-US" dirty="0"/>
              <a:t>scheme is frequently pleasing</a:t>
            </a:r>
          </a:p>
        </p:txBody>
      </p:sp>
    </p:spTree>
    <p:extLst>
      <p:ext uri="{BB962C8B-B14F-4D97-AF65-F5344CB8AC3E}">
        <p14:creationId xmlns:p14="http://schemas.microsoft.com/office/powerpoint/2010/main" val="2095551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Gestalt Design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What are they?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282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Analogous Webpages</a:t>
            </a:r>
            <a:endParaRPr lang="en-US" dirty="0"/>
          </a:p>
        </p:txBody>
      </p:sp>
      <p:pic>
        <p:nvPicPr>
          <p:cNvPr id="20482" name="Picture 2" descr="C:\Users\RPastel\SkyDrive\Documents\Classes\cs4760\s14\Preparation\Images\Graphics\2\img043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162800" cy="489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875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Triadic Color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hues approximately equally spaced around the color wheel</a:t>
            </a:r>
          </a:p>
          <a:p>
            <a:r>
              <a:rPr lang="en-US" dirty="0"/>
              <a:t>C</a:t>
            </a:r>
            <a:r>
              <a:rPr lang="en-US" dirty="0" smtClean="0"/>
              <a:t>olorful</a:t>
            </a:r>
            <a:r>
              <a:rPr lang="en-US" dirty="0"/>
              <a:t>, but can easily get out of </a:t>
            </a:r>
            <a:r>
              <a:rPr lang="en-US" dirty="0" smtClean="0"/>
              <a:t>hand</a:t>
            </a:r>
          </a:p>
          <a:p>
            <a:r>
              <a:rPr lang="en-US" dirty="0"/>
              <a:t>If all the colors are saturated and bright the web page may look gaudy.</a:t>
            </a:r>
          </a:p>
        </p:txBody>
      </p:sp>
    </p:spTree>
    <p:extLst>
      <p:ext uri="{BB962C8B-B14F-4D97-AF65-F5344CB8AC3E}">
        <p14:creationId xmlns:p14="http://schemas.microsoft.com/office/powerpoint/2010/main" val="2240994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Triadic Webpages</a:t>
            </a:r>
            <a:endParaRPr lang="en-US" dirty="0"/>
          </a:p>
        </p:txBody>
      </p:sp>
      <p:pic>
        <p:nvPicPr>
          <p:cNvPr id="21506" name="Picture 2" descr="C:\Users\RPastel\SkyDrive\Documents\Classes\cs4760\s14\Preparation\Images\Graphics\2\img043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477000" cy="457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379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and Background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high contrast</a:t>
            </a:r>
          </a:p>
          <a:p>
            <a:r>
              <a:rPr lang="en-US" dirty="0" smtClean="0"/>
              <a:t>Dark </a:t>
            </a:r>
            <a:r>
              <a:rPr lang="en-US" dirty="0"/>
              <a:t>text on light background is </a:t>
            </a:r>
            <a:r>
              <a:rPr lang="en-US" dirty="0" smtClean="0"/>
              <a:t>easiest </a:t>
            </a:r>
            <a:r>
              <a:rPr lang="en-US" dirty="0"/>
              <a:t>to </a:t>
            </a:r>
            <a:r>
              <a:rPr lang="en-US" dirty="0" smtClean="0"/>
              <a:t>read</a:t>
            </a:r>
          </a:p>
          <a:p>
            <a:r>
              <a:rPr lang="en-US" dirty="0" smtClean="0"/>
              <a:t>Consider yellow text on white, why does it not work?</a:t>
            </a:r>
          </a:p>
          <a:p>
            <a:r>
              <a:rPr lang="en-US" dirty="0" smtClean="0"/>
              <a:t>Consider brown text on white, why is this easier?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83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as Organizer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Color coding can organize items into groups</a:t>
            </a:r>
          </a:p>
          <a:p>
            <a:r>
              <a:rPr lang="en-US" dirty="0" smtClean="0"/>
              <a:t>Enhance </a:t>
            </a:r>
            <a:r>
              <a:rPr lang="en-US" dirty="0"/>
              <a:t>proximity grouping and increase </a:t>
            </a:r>
            <a:r>
              <a:rPr lang="en-US" dirty="0" smtClean="0"/>
              <a:t>contrast</a:t>
            </a:r>
          </a:p>
          <a:p>
            <a:r>
              <a:rPr lang="en-US" dirty="0"/>
              <a:t> </a:t>
            </a:r>
            <a:r>
              <a:rPr lang="en-US" dirty="0" smtClean="0"/>
              <a:t>A </a:t>
            </a:r>
            <a:r>
              <a:rPr lang="en-US" dirty="0"/>
              <a:t>single color will </a:t>
            </a:r>
            <a:r>
              <a:rPr lang="en-US" dirty="0" smtClean="0"/>
              <a:t>attract</a:t>
            </a:r>
          </a:p>
          <a:p>
            <a:r>
              <a:rPr lang="en-US" dirty="0" smtClean="0"/>
              <a:t>Why the color of traffic lights?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61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Color on Webpages</a:t>
            </a:r>
            <a:endParaRPr lang="en-US" dirty="0"/>
          </a:p>
        </p:txBody>
      </p:sp>
      <p:pic>
        <p:nvPicPr>
          <p:cNvPr id="22530" name="Picture 2" descr="C:\Users\RPastel\SkyDrive\Documents\Classes\cs4760\s14\Preparation\Images\Graphics\7\img046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553200" cy="416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280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5105400" cy="4525963"/>
          </a:xfrm>
        </p:spPr>
        <p:txBody>
          <a:bodyPr/>
          <a:lstStyle/>
          <a:p>
            <a:r>
              <a:rPr lang="en-US" dirty="0" smtClean="0"/>
              <a:t>Contrast</a:t>
            </a:r>
          </a:p>
          <a:p>
            <a:r>
              <a:rPr lang="en-US" dirty="0" smtClean="0"/>
              <a:t>Repetition (Consistency)</a:t>
            </a:r>
          </a:p>
          <a:p>
            <a:r>
              <a:rPr lang="en-US" dirty="0" smtClean="0"/>
              <a:t>Alignment </a:t>
            </a:r>
          </a:p>
          <a:p>
            <a:r>
              <a:rPr lang="en-US" dirty="0" smtClean="0"/>
              <a:t>Proximity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4449544"/>
            <a:ext cx="594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will go through examples of each principle. Remember they are used in combination.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612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Related items should be close to each other.</a:t>
            </a:r>
          </a:p>
          <a:p>
            <a:r>
              <a:rPr lang="en-US" dirty="0" smtClean="0"/>
              <a:t>Unrelated items should be distant.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801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en-US" dirty="0" smtClean="0"/>
              <a:t>ist for a Clothing </a:t>
            </a:r>
            <a:r>
              <a:rPr lang="en-US" dirty="0" smtClean="0"/>
              <a:t>Website Links?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447800"/>
            <a:ext cx="31242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checkout</a:t>
            </a:r>
          </a:p>
          <a:p>
            <a:pPr marL="0" indent="0">
              <a:buNone/>
            </a:pPr>
            <a:r>
              <a:rPr lang="en-US" sz="1600" dirty="0" smtClean="0"/>
              <a:t>close out on pink socks</a:t>
            </a:r>
          </a:p>
          <a:p>
            <a:pPr marL="0" indent="0">
              <a:buNone/>
            </a:pPr>
            <a:r>
              <a:rPr lang="en-US" sz="1600" dirty="0" smtClean="0"/>
              <a:t>Email us</a:t>
            </a:r>
          </a:p>
          <a:p>
            <a:pPr marL="0" indent="0">
              <a:buNone/>
            </a:pPr>
            <a:r>
              <a:rPr lang="en-US" sz="1600" dirty="0" smtClean="0"/>
              <a:t>July specials</a:t>
            </a:r>
          </a:p>
          <a:p>
            <a:pPr marL="0" indent="0">
              <a:buNone/>
            </a:pPr>
            <a:r>
              <a:rPr lang="en-US" sz="1600" dirty="0" smtClean="0"/>
              <a:t>Kid’s clothes</a:t>
            </a:r>
          </a:p>
          <a:p>
            <a:pPr marL="0" indent="0">
              <a:buNone/>
            </a:pPr>
            <a:r>
              <a:rPr lang="en-US" sz="1600" dirty="0" smtClean="0"/>
              <a:t>Men’s clothes</a:t>
            </a:r>
          </a:p>
          <a:p>
            <a:pPr marL="0" indent="0">
              <a:buNone/>
            </a:pPr>
            <a:r>
              <a:rPr lang="en-US" sz="1600" dirty="0" smtClean="0"/>
              <a:t>Open an account</a:t>
            </a:r>
          </a:p>
          <a:p>
            <a:pPr marL="0" indent="0">
              <a:buNone/>
            </a:pPr>
            <a:r>
              <a:rPr lang="en-US" sz="1600" dirty="0" smtClean="0"/>
              <a:t>Sale on rainwear</a:t>
            </a:r>
          </a:p>
          <a:p>
            <a:pPr marL="0" indent="0">
              <a:buNone/>
            </a:pPr>
            <a:r>
              <a:rPr lang="en-US" sz="1600" dirty="0" smtClean="0"/>
              <a:t>Special sizes</a:t>
            </a:r>
          </a:p>
          <a:p>
            <a:pPr marL="0" indent="0">
              <a:buNone/>
            </a:pPr>
            <a:r>
              <a:rPr lang="en-US" sz="1600" dirty="0" smtClean="0"/>
              <a:t>Store locations</a:t>
            </a:r>
          </a:p>
          <a:p>
            <a:pPr marL="0" indent="0">
              <a:buNone/>
            </a:pPr>
            <a:r>
              <a:rPr lang="en-US" sz="1600" dirty="0" smtClean="0"/>
              <a:t>your account status</a:t>
            </a:r>
          </a:p>
          <a:p>
            <a:pPr marL="0" indent="0">
              <a:buNone/>
            </a:pPr>
            <a:r>
              <a:rPr lang="en-US" sz="1600" dirty="0" smtClean="0"/>
              <a:t>Women’s clothes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5334000"/>
            <a:ext cx="6867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Does it make sense? Does it has organization?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1663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927"/>
            <a:ext cx="8229600" cy="1143000"/>
          </a:xfrm>
        </p:spPr>
        <p:txBody>
          <a:bodyPr/>
          <a:lstStyle/>
          <a:p>
            <a:r>
              <a:rPr lang="en-US" dirty="0" smtClean="0"/>
              <a:t>Better List Order?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4419600" cy="4571999"/>
          </a:xfrm>
        </p:spPr>
        <p:txBody>
          <a:bodyPr>
            <a:normAutofit fontScale="62500" lnSpcReduction="20000"/>
          </a:bodyPr>
          <a:lstStyle/>
          <a:p>
            <a:pPr marL="0" indent="0" fontAlgn="base">
              <a:buNone/>
            </a:pPr>
            <a:r>
              <a:rPr lang="en-US" sz="2600" dirty="0"/>
              <a:t>Women’s clothes</a:t>
            </a:r>
          </a:p>
          <a:p>
            <a:pPr marL="0" indent="0" fontAlgn="base">
              <a:buNone/>
            </a:pPr>
            <a:r>
              <a:rPr lang="en-US" sz="2600" dirty="0"/>
              <a:t>Men’s clothes</a:t>
            </a:r>
          </a:p>
          <a:p>
            <a:pPr marL="0" indent="0" fontAlgn="base">
              <a:buNone/>
            </a:pPr>
            <a:r>
              <a:rPr lang="en-US" sz="2600" dirty="0"/>
              <a:t>Kid’s clothes</a:t>
            </a:r>
          </a:p>
          <a:p>
            <a:pPr marL="0" indent="0" fontAlgn="base">
              <a:buNone/>
            </a:pPr>
            <a:r>
              <a:rPr lang="en-US" sz="2600" dirty="0"/>
              <a:t>Special </a:t>
            </a:r>
            <a:r>
              <a:rPr lang="en-US" sz="2600" dirty="0" smtClean="0"/>
              <a:t>sizes</a:t>
            </a:r>
          </a:p>
          <a:p>
            <a:pPr marL="0" indent="0" fontAlgn="base">
              <a:buNone/>
            </a:pPr>
            <a:endParaRPr lang="en-US" sz="2600" dirty="0"/>
          </a:p>
          <a:p>
            <a:pPr marL="0" indent="0" fontAlgn="base">
              <a:buNone/>
            </a:pPr>
            <a:r>
              <a:rPr lang="en-US" sz="2600" dirty="0"/>
              <a:t>July specials</a:t>
            </a:r>
          </a:p>
          <a:p>
            <a:pPr marL="0" indent="0" fontAlgn="base">
              <a:buNone/>
            </a:pPr>
            <a:r>
              <a:rPr lang="en-US" sz="2600" dirty="0"/>
              <a:t>Sale on rainwear</a:t>
            </a:r>
          </a:p>
          <a:p>
            <a:pPr marL="0" indent="0" fontAlgn="base">
              <a:buNone/>
            </a:pPr>
            <a:r>
              <a:rPr lang="en-US" sz="2600" dirty="0"/>
              <a:t>close out on pink </a:t>
            </a:r>
            <a:r>
              <a:rPr lang="en-US" sz="2600" dirty="0" smtClean="0"/>
              <a:t>socks</a:t>
            </a:r>
          </a:p>
          <a:p>
            <a:pPr marL="0" indent="0" fontAlgn="base">
              <a:buNone/>
            </a:pPr>
            <a:endParaRPr lang="en-US" sz="2600" dirty="0"/>
          </a:p>
          <a:p>
            <a:pPr marL="0" indent="0" fontAlgn="base">
              <a:buNone/>
            </a:pPr>
            <a:r>
              <a:rPr lang="en-US" sz="2600" dirty="0"/>
              <a:t>Store locations</a:t>
            </a:r>
          </a:p>
          <a:p>
            <a:pPr marL="0" indent="0" fontAlgn="base">
              <a:buNone/>
            </a:pPr>
            <a:r>
              <a:rPr lang="en-US" sz="2600" dirty="0"/>
              <a:t>Store </a:t>
            </a:r>
            <a:r>
              <a:rPr lang="en-US" sz="2600" dirty="0" smtClean="0"/>
              <a:t>hours</a:t>
            </a:r>
          </a:p>
          <a:p>
            <a:pPr marL="0" indent="0" fontAlgn="base">
              <a:buNone/>
            </a:pPr>
            <a:endParaRPr lang="en-US" sz="2600" dirty="0"/>
          </a:p>
          <a:p>
            <a:pPr marL="0" indent="0" fontAlgn="base">
              <a:buNone/>
            </a:pPr>
            <a:r>
              <a:rPr lang="en-US" sz="2600" dirty="0"/>
              <a:t>Open an account</a:t>
            </a:r>
          </a:p>
          <a:p>
            <a:pPr marL="0" indent="0" fontAlgn="base">
              <a:buNone/>
            </a:pPr>
            <a:r>
              <a:rPr lang="en-US" sz="2600" dirty="0"/>
              <a:t>your account </a:t>
            </a:r>
            <a:r>
              <a:rPr lang="en-US" sz="2600" dirty="0" smtClean="0"/>
              <a:t>status</a:t>
            </a:r>
          </a:p>
          <a:p>
            <a:pPr marL="0" indent="0" fontAlgn="base">
              <a:buNone/>
            </a:pPr>
            <a:endParaRPr lang="en-US" sz="2600" dirty="0"/>
          </a:p>
          <a:p>
            <a:pPr marL="0" indent="0" fontAlgn="base">
              <a:buNone/>
            </a:pPr>
            <a:r>
              <a:rPr lang="en-US" sz="2600" dirty="0" smtClean="0"/>
              <a:t>Checkout</a:t>
            </a:r>
          </a:p>
          <a:p>
            <a:pPr marL="0" indent="0" fontAlgn="base">
              <a:buNone/>
            </a:pPr>
            <a:endParaRPr lang="en-US" sz="2600" dirty="0"/>
          </a:p>
          <a:p>
            <a:pPr marL="0" indent="0" fontAlgn="base">
              <a:buNone/>
            </a:pPr>
            <a:r>
              <a:rPr lang="en-US" sz="2600" dirty="0"/>
              <a:t>Email us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48715" y="5598340"/>
            <a:ext cx="2162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Better, why?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1934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vertical or horizontal</a:t>
            </a:r>
          </a:p>
          <a:p>
            <a:r>
              <a:rPr lang="en-US" dirty="0" smtClean="0"/>
              <a:t>Left, right or center justification</a:t>
            </a:r>
          </a:p>
          <a:p>
            <a:r>
              <a:rPr lang="en-US" dirty="0" smtClean="0"/>
              <a:t>Alignment suggests a relationship between items. </a:t>
            </a:r>
          </a:p>
          <a:p>
            <a:r>
              <a:rPr lang="en-US" dirty="0" smtClean="0"/>
              <a:t>Less jags or breaks, generally better design.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106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787</Words>
  <Application>Microsoft Macintosh PowerPoint</Application>
  <PresentationFormat>On-screen Show (4:3)</PresentationFormat>
  <Paragraphs>176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Graphics Design</vt:lpstr>
      <vt:lpstr>Gestalt </vt:lpstr>
      <vt:lpstr>Gestalt</vt:lpstr>
      <vt:lpstr>Gestalt Design Principles</vt:lpstr>
      <vt:lpstr>CRAP</vt:lpstr>
      <vt:lpstr>Proximity </vt:lpstr>
      <vt:lpstr>List for a Clothing Website Links?</vt:lpstr>
      <vt:lpstr>Better List Order?</vt:lpstr>
      <vt:lpstr>Alignment </vt:lpstr>
      <vt:lpstr>Alignment means less jags</vt:lpstr>
      <vt:lpstr>Single Alignment</vt:lpstr>
      <vt:lpstr>Center Justification</vt:lpstr>
      <vt:lpstr>Center Justification</vt:lpstr>
      <vt:lpstr>Consistency or Repetition</vt:lpstr>
      <vt:lpstr>Consistency of Webpage Design </vt:lpstr>
      <vt:lpstr>Contrast</vt:lpstr>
      <vt:lpstr>Contrast in Font</vt:lpstr>
      <vt:lpstr>Test: what Gestalt principles?</vt:lpstr>
      <vt:lpstr>More tests: What principles?</vt:lpstr>
      <vt:lpstr>Even more tests</vt:lpstr>
      <vt:lpstr>Test: What is the difference?</vt:lpstr>
      <vt:lpstr>Do you prefer this?</vt:lpstr>
      <vt:lpstr>Color</vt:lpstr>
      <vt:lpstr>Physics of Color</vt:lpstr>
      <vt:lpstr>Biology of Color</vt:lpstr>
      <vt:lpstr>Color Models</vt:lpstr>
      <vt:lpstr>The Primaries: Red, Yellow, Blue (RYB)</vt:lpstr>
      <vt:lpstr>Additive Color: Red, Green, Blue (RGB)</vt:lpstr>
      <vt:lpstr>Subtractive Color: Cyan, Magenta, Yellow (CMYK)</vt:lpstr>
      <vt:lpstr>Hue, Saturation, Brightness (HSB) </vt:lpstr>
      <vt:lpstr>Comparing the 4 Models</vt:lpstr>
      <vt:lpstr>Color-Harmony Schemes</vt:lpstr>
      <vt:lpstr>Monochrome </vt:lpstr>
      <vt:lpstr>Monochrome: Red or Blue</vt:lpstr>
      <vt:lpstr>Monochrome Webpages</vt:lpstr>
      <vt:lpstr>Color Wheel </vt:lpstr>
      <vt:lpstr>Complementary Schemes</vt:lpstr>
      <vt:lpstr>Complementary Webpages</vt:lpstr>
      <vt:lpstr>Analogous Schemes</vt:lpstr>
      <vt:lpstr>Analogous Webpages</vt:lpstr>
      <vt:lpstr>Triadic Color Schemes</vt:lpstr>
      <vt:lpstr>Triadic Webpages</vt:lpstr>
      <vt:lpstr>Text and Background Color</vt:lpstr>
      <vt:lpstr>Color as Organizer</vt:lpstr>
      <vt:lpstr>Single Color on Webpages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Graphics Design</dc:title>
  <dc:creator>Robert Pastel</dc:creator>
  <cp:lastModifiedBy>Robert Pastel</cp:lastModifiedBy>
  <cp:revision>21</cp:revision>
  <dcterms:created xsi:type="dcterms:W3CDTF">2014-01-21T20:15:41Z</dcterms:created>
  <dcterms:modified xsi:type="dcterms:W3CDTF">2014-02-03T16:33:52Z</dcterms:modified>
</cp:coreProperties>
</file>