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T Sans Narrow"/>
      <p:regular r:id="rId14"/>
      <p:bold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TSansNarrow-bold.fntdata"/><Relationship Id="rId14" Type="http://schemas.openxmlformats.org/officeDocument/2006/relationships/font" Target="fonts/PTSansNarrow-regular.fntdata"/><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c6bd060a7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c6bd060a7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c6bd060a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c6bd060a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7c6bd060a7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c6bd060a7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c6bd060a7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c6bd060a7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7c6bd060a7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c6bd060a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7c6bd060a7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c6bd060a7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c6bd060a7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c6bd060a7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cs4760.csl.mtu.edu/2020/lectures/project-and-stakeholders/" TargetMode="External"/><Relationship Id="rId4" Type="http://schemas.openxmlformats.org/officeDocument/2006/relationships/hyperlink" Target="http://cs4760.csl.mtu.edu/2020/resources/Onion.pdf" TargetMode="External"/><Relationship Id="rId5" Type="http://schemas.openxmlformats.org/officeDocument/2006/relationships/hyperlink" Target="https://owl.purdue.edu/owl/subject_specific_writing/professional_technical_writing/audience_analysis/stakeholder_consideration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owl.purdue.edu/owl/subject_specific_writing/professional_technical_writing/audience_analysis/stakeholder_consideration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owl.purdue.edu/owl/subject_specific_writing/professional_technical_writing/audience_analysis/stakeholder_consideration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owl.purdue.edu/owl/subject_specific_writing/professional_technical_writing/audience_analysis/stakeholder_considerations.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159956"/>
            <a:ext cx="7136700" cy="1614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CS4760 - HU4628 - CS 5760 </a:t>
            </a:r>
            <a:r>
              <a:rPr lang="en"/>
              <a:t>Stakeholder Notes</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Karla Kitalong -- 14 January 2020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 for Stakeholder Analysis</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2400" u="sng">
                <a:solidFill>
                  <a:schemeClr val="hlink"/>
                </a:solidFill>
                <a:latin typeface="Arial"/>
                <a:ea typeface="Arial"/>
                <a:cs typeface="Arial"/>
                <a:sym typeface="Arial"/>
                <a:hlinkClick r:id="rId3"/>
              </a:rPr>
              <a:t>http://cs4760.csl.mtu.edu/2020/lectures/project-and-stakeholders/</a:t>
            </a:r>
            <a:r>
              <a:rPr lang="en" sz="3000"/>
              <a:t> </a:t>
            </a:r>
            <a:r>
              <a:rPr lang="en"/>
              <a:t>(CS4760/HU4628 Lecture)</a:t>
            </a:r>
            <a:endParaRPr/>
          </a:p>
          <a:p>
            <a:pPr indent="-457200" lvl="0" marL="457200" rtl="0" algn="l">
              <a:spcBef>
                <a:spcPts val="0"/>
              </a:spcBef>
              <a:spcAft>
                <a:spcPts val="0"/>
              </a:spcAft>
              <a:buSzPts val="3600"/>
              <a:buChar char="●"/>
            </a:pPr>
            <a:r>
              <a:rPr lang="en" sz="2400" u="sng">
                <a:solidFill>
                  <a:schemeClr val="hlink"/>
                </a:solidFill>
                <a:latin typeface="Arial"/>
                <a:ea typeface="Arial"/>
                <a:cs typeface="Arial"/>
                <a:sym typeface="Arial"/>
                <a:hlinkClick r:id="rId4"/>
              </a:rPr>
              <a:t>http://cs4760.csl.mtu.edu/2020/resources/Onion.pdf</a:t>
            </a:r>
            <a:r>
              <a:rPr lang="en" sz="3600"/>
              <a:t> </a:t>
            </a:r>
            <a:r>
              <a:rPr lang="en"/>
              <a:t>(article on onion model)</a:t>
            </a:r>
            <a:endParaRPr/>
          </a:p>
          <a:p>
            <a:pPr indent="-342900" lvl="0" marL="457200" rtl="0" algn="l">
              <a:spcBef>
                <a:spcPts val="0"/>
              </a:spcBef>
              <a:spcAft>
                <a:spcPts val="0"/>
              </a:spcAft>
              <a:buSzPts val="1800"/>
              <a:buChar char="●"/>
            </a:pPr>
            <a:r>
              <a:rPr lang="en" sz="2400" u="sng">
                <a:solidFill>
                  <a:schemeClr val="hlink"/>
                </a:solidFill>
                <a:latin typeface="Arial"/>
                <a:ea typeface="Arial"/>
                <a:cs typeface="Arial"/>
                <a:sym typeface="Arial"/>
                <a:hlinkClick r:id="rId5"/>
              </a:rPr>
              <a:t>https://owl.purdue.edu/owl/subject_specific_writing/professional_technical_writing/audience_analysis/stakeholder_considerations.html</a:t>
            </a:r>
            <a:r>
              <a:rPr lang="en"/>
              <a:t> (rhetorical considerations)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Onion Model of Stakeholder Identification</a:t>
            </a:r>
            <a:endParaRPr/>
          </a:p>
        </p:txBody>
      </p:sp>
      <p:pic>
        <p:nvPicPr>
          <p:cNvPr id="79" name="Google Shape;79;p15"/>
          <p:cNvPicPr preferRelativeResize="0"/>
          <p:nvPr/>
        </p:nvPicPr>
        <p:blipFill rotWithShape="1">
          <a:blip r:embed="rId3">
            <a:alphaModFix/>
          </a:blip>
          <a:srcRect b="11805" l="21667" r="40636" t="10728"/>
          <a:stretch/>
        </p:blipFill>
        <p:spPr>
          <a:xfrm>
            <a:off x="481275" y="1432762"/>
            <a:ext cx="2470474" cy="2855474"/>
          </a:xfrm>
          <a:prstGeom prst="rect">
            <a:avLst/>
          </a:prstGeom>
          <a:noFill/>
          <a:ln>
            <a:noFill/>
          </a:ln>
        </p:spPr>
      </p:pic>
      <p:sp>
        <p:nvSpPr>
          <p:cNvPr id="80" name="Google Shape;80;p15"/>
          <p:cNvSpPr txBox="1"/>
          <p:nvPr/>
        </p:nvSpPr>
        <p:spPr>
          <a:xfrm>
            <a:off x="3080025" y="1232900"/>
            <a:ext cx="5691600" cy="3351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444444"/>
              </a:buClr>
              <a:buSzPts val="1800"/>
              <a:buFont typeface="Open Sans"/>
              <a:buAutoNum type="arabicPeriod"/>
            </a:pPr>
            <a:r>
              <a:rPr lang="en" sz="1800">
                <a:solidFill>
                  <a:srgbClr val="444444"/>
                </a:solidFill>
                <a:highlight>
                  <a:srgbClr val="FFFFFF"/>
                </a:highlight>
                <a:latin typeface="Open Sans"/>
                <a:ea typeface="Open Sans"/>
                <a:cs typeface="Open Sans"/>
                <a:sym typeface="Open Sans"/>
              </a:rPr>
              <a:t>The kit--</a:t>
            </a:r>
            <a:r>
              <a:rPr lang="en" sz="1800">
                <a:solidFill>
                  <a:srgbClr val="444444"/>
                </a:solidFill>
                <a:highlight>
                  <a:srgbClr val="FFFFFF"/>
                </a:highlight>
                <a:latin typeface="Open Sans"/>
                <a:ea typeface="Open Sans"/>
                <a:cs typeface="Open Sans"/>
                <a:sym typeface="Open Sans"/>
              </a:rPr>
              <a:t>the</a:t>
            </a:r>
            <a:r>
              <a:rPr lang="en" sz="1800">
                <a:solidFill>
                  <a:srgbClr val="444444"/>
                </a:solidFill>
                <a:highlight>
                  <a:srgbClr val="FFFFFF"/>
                </a:highlight>
                <a:latin typeface="Open Sans"/>
                <a:ea typeface="Open Sans"/>
                <a:cs typeface="Open Sans"/>
                <a:sym typeface="Open Sans"/>
              </a:rPr>
              <a:t> app, project or system. The project’s hardware, software, and  documentation.</a:t>
            </a:r>
            <a:endParaRPr sz="1800">
              <a:solidFill>
                <a:srgbClr val="444444"/>
              </a:solidFill>
              <a:highlight>
                <a:srgbClr val="FFFFFF"/>
              </a:highlight>
              <a:latin typeface="Open Sans"/>
              <a:ea typeface="Open Sans"/>
              <a:cs typeface="Open Sans"/>
              <a:sym typeface="Open Sans"/>
            </a:endParaRPr>
          </a:p>
          <a:p>
            <a:pPr indent="-342900" lvl="0" marL="457200" rtl="0" algn="l">
              <a:lnSpc>
                <a:spcPct val="100000"/>
              </a:lnSpc>
              <a:spcBef>
                <a:spcPts val="0"/>
              </a:spcBef>
              <a:spcAft>
                <a:spcPts val="0"/>
              </a:spcAft>
              <a:buClr>
                <a:srgbClr val="444444"/>
              </a:buClr>
              <a:buSzPts val="1800"/>
              <a:buFont typeface="Open Sans"/>
              <a:buAutoNum type="arabicPeriod"/>
            </a:pPr>
            <a:r>
              <a:rPr lang="en" sz="1800">
                <a:solidFill>
                  <a:srgbClr val="444444"/>
                </a:solidFill>
                <a:highlight>
                  <a:srgbClr val="FFFFFF"/>
                </a:highlight>
                <a:latin typeface="Open Sans"/>
                <a:ea typeface="Open Sans"/>
                <a:cs typeface="Open Sans"/>
                <a:sym typeface="Open Sans"/>
              </a:rPr>
              <a:t>The sociotechnical system--the  primary stakeholders; the explicit/known primary or secondary users. </a:t>
            </a:r>
            <a:endParaRPr sz="1800">
              <a:solidFill>
                <a:srgbClr val="444444"/>
              </a:solidFill>
              <a:highlight>
                <a:srgbClr val="FFFFFF"/>
              </a:highlight>
              <a:latin typeface="Open Sans"/>
              <a:ea typeface="Open Sans"/>
              <a:cs typeface="Open Sans"/>
              <a:sym typeface="Open Sans"/>
            </a:endParaRPr>
          </a:p>
          <a:p>
            <a:pPr indent="-342900" lvl="0" marL="457200" rtl="0" algn="l">
              <a:lnSpc>
                <a:spcPct val="100000"/>
              </a:lnSpc>
              <a:spcBef>
                <a:spcPts val="0"/>
              </a:spcBef>
              <a:spcAft>
                <a:spcPts val="0"/>
              </a:spcAft>
              <a:buClr>
                <a:srgbClr val="444444"/>
              </a:buClr>
              <a:buSzPts val="1800"/>
              <a:buFont typeface="Open Sans"/>
              <a:buAutoNum type="arabicPeriod"/>
            </a:pPr>
            <a:r>
              <a:rPr lang="en" sz="1800">
                <a:solidFill>
                  <a:srgbClr val="444444"/>
                </a:solidFill>
                <a:highlight>
                  <a:srgbClr val="FFFFFF"/>
                </a:highlight>
                <a:latin typeface="Open Sans"/>
                <a:ea typeface="Open Sans"/>
                <a:cs typeface="Open Sans"/>
                <a:sym typeface="Open Sans"/>
              </a:rPr>
              <a:t>The containing system--secondary stakeholders who use the results of the system or provide input to the system.</a:t>
            </a:r>
            <a:endParaRPr sz="1800">
              <a:solidFill>
                <a:srgbClr val="444444"/>
              </a:solidFill>
              <a:highlight>
                <a:srgbClr val="FFFFFF"/>
              </a:highlight>
              <a:latin typeface="Open Sans"/>
              <a:ea typeface="Open Sans"/>
              <a:cs typeface="Open Sans"/>
              <a:sym typeface="Open Sans"/>
            </a:endParaRPr>
          </a:p>
          <a:p>
            <a:pPr indent="-342900" lvl="0" marL="457200" rtl="0" algn="l">
              <a:lnSpc>
                <a:spcPct val="100000"/>
              </a:lnSpc>
              <a:spcBef>
                <a:spcPts val="0"/>
              </a:spcBef>
              <a:spcAft>
                <a:spcPts val="0"/>
              </a:spcAft>
              <a:buClr>
                <a:srgbClr val="444444"/>
              </a:buClr>
              <a:buSzPts val="1800"/>
              <a:buFont typeface="Open Sans"/>
              <a:buAutoNum type="arabicPeriod"/>
            </a:pPr>
            <a:r>
              <a:rPr lang="en" sz="1800">
                <a:solidFill>
                  <a:srgbClr val="444444"/>
                </a:solidFill>
                <a:highlight>
                  <a:srgbClr val="FFFFFF"/>
                </a:highlight>
                <a:latin typeface="Open Sans"/>
                <a:ea typeface="Open Sans"/>
                <a:cs typeface="Open Sans"/>
                <a:sym typeface="Open Sans"/>
              </a:rPr>
              <a:t>The wider environment , which includes  tertiary stakeholders who influence the project. </a:t>
            </a:r>
            <a:endParaRPr sz="1800">
              <a:solidFill>
                <a:srgbClr val="444444"/>
              </a:solidFill>
              <a:highlight>
                <a:srgbClr val="FFFFFF"/>
              </a:highlight>
              <a:latin typeface="Open Sans"/>
              <a:ea typeface="Open Sans"/>
              <a:cs typeface="Open Sans"/>
              <a:sym typeface="Open Sans"/>
            </a:endParaRPr>
          </a:p>
          <a:p>
            <a:pPr indent="0" lvl="0" marL="0" rtl="0" algn="l">
              <a:lnSpc>
                <a:spcPct val="171429"/>
              </a:lnSpc>
              <a:spcBef>
                <a:spcPts val="2100"/>
              </a:spcBef>
              <a:spcAft>
                <a:spcPts val="0"/>
              </a:spcAft>
              <a:buNone/>
            </a:pPr>
            <a:r>
              <a:rPr lang="en" sz="1050">
                <a:solidFill>
                  <a:srgbClr val="444444"/>
                </a:solidFill>
                <a:highlight>
                  <a:srgbClr val="FFFFFF"/>
                </a:highlight>
                <a:latin typeface="Open Sans"/>
                <a:ea typeface="Open Sans"/>
                <a:cs typeface="Open Sans"/>
                <a:sym typeface="Open Sans"/>
              </a:rPr>
              <a:t>Implicit or “invisible users”?</a:t>
            </a:r>
            <a:endParaRPr sz="1050">
              <a:solidFill>
                <a:srgbClr val="444444"/>
              </a:solidFill>
              <a:highlight>
                <a:srgbClr val="FFFFFF"/>
              </a:highlight>
              <a:latin typeface="Open Sans"/>
              <a:ea typeface="Open Sans"/>
              <a:cs typeface="Open Sans"/>
              <a:sym typeface="Open Sans"/>
            </a:endParaRPr>
          </a:p>
          <a:p>
            <a:pPr indent="0" lvl="0" marL="0" rtl="0" algn="l">
              <a:lnSpc>
                <a:spcPct val="171429"/>
              </a:lnSpc>
              <a:spcBef>
                <a:spcPts val="2100"/>
              </a:spcBef>
              <a:spcAft>
                <a:spcPts val="0"/>
              </a:spcAft>
              <a:buNone/>
            </a:pPr>
            <a:r>
              <a:t/>
            </a:r>
            <a:endParaRPr sz="1050">
              <a:solidFill>
                <a:srgbClr val="444444"/>
              </a:solidFill>
              <a:highlight>
                <a:srgbClr val="FFFFFF"/>
              </a:highlight>
              <a:latin typeface="Open Sans"/>
              <a:ea typeface="Open Sans"/>
              <a:cs typeface="Open Sans"/>
              <a:sym typeface="Open Sans"/>
            </a:endParaRPr>
          </a:p>
          <a:p>
            <a:pPr indent="0" lvl="0" marL="0" rtl="0" algn="l">
              <a:lnSpc>
                <a:spcPct val="171429"/>
              </a:lnSpc>
              <a:spcBef>
                <a:spcPts val="2100"/>
              </a:spcBef>
              <a:spcAft>
                <a:spcPts val="0"/>
              </a:spcAft>
              <a:buNone/>
            </a:pPr>
            <a:r>
              <a:t/>
            </a:r>
            <a:endParaRPr sz="1050">
              <a:solidFill>
                <a:srgbClr val="444444"/>
              </a:solidFill>
              <a:highlight>
                <a:srgbClr val="FFFFFF"/>
              </a:highlight>
              <a:latin typeface="Open Sans"/>
              <a:ea typeface="Open Sans"/>
              <a:cs typeface="Open Sans"/>
              <a:sym typeface="Open Sans"/>
            </a:endParaRPr>
          </a:p>
          <a:p>
            <a:pPr indent="-295275" lvl="0" marL="457200" rtl="0" algn="l">
              <a:lnSpc>
                <a:spcPct val="171429"/>
              </a:lnSpc>
              <a:spcBef>
                <a:spcPts val="2100"/>
              </a:spcBef>
              <a:spcAft>
                <a:spcPts val="0"/>
              </a:spcAft>
              <a:buClr>
                <a:srgbClr val="444444"/>
              </a:buClr>
              <a:buSzPts val="1050"/>
              <a:buFont typeface="Open Sans"/>
              <a:buAutoNum type="arabicPeriod"/>
            </a:pPr>
            <a:r>
              <a:t/>
            </a:r>
            <a:endParaRPr sz="1050">
              <a:solidFill>
                <a:srgbClr val="444444"/>
              </a:solidFill>
              <a:highlight>
                <a:srgbClr val="FFFFFF"/>
              </a:highlight>
              <a:latin typeface="Open Sans"/>
              <a:ea typeface="Open Sans"/>
              <a:cs typeface="Open Sans"/>
              <a:sym typeface="Open Sans"/>
            </a:endParaRPr>
          </a:p>
          <a:p>
            <a:pPr indent="0" lvl="0" marL="0" rtl="0" algn="l">
              <a:spcBef>
                <a:spcPts val="2100"/>
              </a:spcBef>
              <a:spcAft>
                <a:spcPts val="0"/>
              </a:spcAft>
              <a:buNone/>
            </a:pPr>
            <a:r>
              <a:t/>
            </a:r>
            <a:endParaRPr>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814800"/>
            <a:ext cx="8571300" cy="154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Discuss at your table: What’s the difference between users and stakeholders?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3880450" y="525500"/>
            <a:ext cx="5173800" cy="197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what you know about the class projects, who might you call</a:t>
            </a:r>
            <a:endParaRPr/>
          </a:p>
        </p:txBody>
      </p:sp>
      <p:pic>
        <p:nvPicPr>
          <p:cNvPr id="91" name="Google Shape;91;p17"/>
          <p:cNvPicPr preferRelativeResize="0"/>
          <p:nvPr/>
        </p:nvPicPr>
        <p:blipFill rotWithShape="1">
          <a:blip r:embed="rId3">
            <a:alphaModFix/>
          </a:blip>
          <a:srcRect b="11805" l="21667" r="40636" t="10728"/>
          <a:stretch/>
        </p:blipFill>
        <p:spPr>
          <a:xfrm>
            <a:off x="326925" y="367395"/>
            <a:ext cx="3384374" cy="3911801"/>
          </a:xfrm>
          <a:prstGeom prst="rect">
            <a:avLst/>
          </a:prstGeom>
          <a:noFill/>
          <a:ln>
            <a:noFill/>
          </a:ln>
        </p:spPr>
      </p:pic>
      <p:sp>
        <p:nvSpPr>
          <p:cNvPr id="92" name="Google Shape;92;p17"/>
          <p:cNvSpPr txBox="1"/>
          <p:nvPr/>
        </p:nvSpPr>
        <p:spPr>
          <a:xfrm>
            <a:off x="3711300" y="2495600"/>
            <a:ext cx="5060100" cy="172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solidFill>
                  <a:srgbClr val="444444"/>
                </a:solidFill>
                <a:highlight>
                  <a:srgbClr val="FFFFFF"/>
                </a:highlight>
                <a:latin typeface="Open Sans"/>
                <a:ea typeface="Open Sans"/>
                <a:cs typeface="Open Sans"/>
                <a:sym typeface="Open Sans"/>
              </a:rPr>
              <a:t>Tertiary stakeholders within the wider environment? </a:t>
            </a:r>
            <a:endParaRPr sz="2400">
              <a:solidFill>
                <a:srgbClr val="444444"/>
              </a:solidFill>
              <a:highlight>
                <a:srgbClr val="FFFFFF"/>
              </a:highlight>
              <a:latin typeface="Open Sans"/>
              <a:ea typeface="Open Sans"/>
              <a:cs typeface="Open Sans"/>
              <a:sym typeface="Open Sans"/>
            </a:endParaRPr>
          </a:p>
          <a:p>
            <a:pPr indent="0" lvl="0" marL="0" rtl="0" algn="l">
              <a:lnSpc>
                <a:spcPct val="100000"/>
              </a:lnSpc>
              <a:spcBef>
                <a:spcPts val="2100"/>
              </a:spcBef>
              <a:spcAft>
                <a:spcPts val="0"/>
              </a:spcAft>
              <a:buNone/>
            </a:pPr>
            <a:r>
              <a:rPr lang="en" sz="2400">
                <a:solidFill>
                  <a:srgbClr val="444444"/>
                </a:solidFill>
                <a:highlight>
                  <a:srgbClr val="FFFFFF"/>
                </a:highlight>
                <a:latin typeface="Open Sans"/>
                <a:ea typeface="Open Sans"/>
                <a:cs typeface="Open Sans"/>
                <a:sym typeface="Open Sans"/>
              </a:rPr>
              <a:t>Implicit or invisible stakeholders? </a:t>
            </a:r>
            <a:endParaRPr sz="2400">
              <a:solidFill>
                <a:srgbClr val="444444"/>
              </a:solidFill>
              <a:highlight>
                <a:srgbClr val="FFFFFF"/>
              </a:highlight>
              <a:latin typeface="Open Sans"/>
              <a:ea typeface="Open Sans"/>
              <a:cs typeface="Open Sans"/>
              <a:sym typeface="Open Sans"/>
            </a:endParaRPr>
          </a:p>
          <a:p>
            <a:pPr indent="0" lvl="0" marL="0" rtl="0" algn="l">
              <a:lnSpc>
                <a:spcPct val="171429"/>
              </a:lnSpc>
              <a:spcBef>
                <a:spcPts val="2100"/>
              </a:spcBef>
              <a:spcAft>
                <a:spcPts val="0"/>
              </a:spcAft>
              <a:buNone/>
            </a:pPr>
            <a:r>
              <a:t/>
            </a:r>
            <a:endParaRPr sz="1050">
              <a:solidFill>
                <a:srgbClr val="444444"/>
              </a:solidFill>
              <a:highlight>
                <a:srgbClr val="FFFFFF"/>
              </a:highlight>
              <a:latin typeface="Open Sans"/>
              <a:ea typeface="Open Sans"/>
              <a:cs typeface="Open Sans"/>
              <a:sym typeface="Open Sans"/>
            </a:endParaRPr>
          </a:p>
          <a:p>
            <a:pPr indent="0" lvl="0" marL="0" rtl="0" algn="l">
              <a:lnSpc>
                <a:spcPct val="171429"/>
              </a:lnSpc>
              <a:spcBef>
                <a:spcPts val="2100"/>
              </a:spcBef>
              <a:spcAft>
                <a:spcPts val="0"/>
              </a:spcAft>
              <a:buNone/>
            </a:pPr>
            <a:r>
              <a:t/>
            </a:r>
            <a:endParaRPr sz="1050">
              <a:solidFill>
                <a:srgbClr val="444444"/>
              </a:solidFill>
              <a:highlight>
                <a:srgbClr val="FFFFFF"/>
              </a:highlight>
              <a:latin typeface="Open Sans"/>
              <a:ea typeface="Open Sans"/>
              <a:cs typeface="Open Sans"/>
              <a:sym typeface="Open Sans"/>
            </a:endParaRPr>
          </a:p>
          <a:p>
            <a:pPr indent="0" lvl="0" marL="0" rtl="0" algn="l">
              <a:lnSpc>
                <a:spcPct val="171429"/>
              </a:lnSpc>
              <a:spcBef>
                <a:spcPts val="2100"/>
              </a:spcBef>
              <a:spcAft>
                <a:spcPts val="0"/>
              </a:spcAft>
              <a:buNone/>
            </a:pPr>
            <a:r>
              <a:t/>
            </a:r>
            <a:endParaRPr sz="1050">
              <a:solidFill>
                <a:srgbClr val="444444"/>
              </a:solidFill>
              <a:highlight>
                <a:srgbClr val="FFFFFF"/>
              </a:highlight>
              <a:latin typeface="Open Sans"/>
              <a:ea typeface="Open Sans"/>
              <a:cs typeface="Open Sans"/>
              <a:sym typeface="Open Sans"/>
            </a:endParaRPr>
          </a:p>
          <a:p>
            <a:pPr indent="-295275" lvl="0" marL="457200" rtl="0" algn="l">
              <a:lnSpc>
                <a:spcPct val="171429"/>
              </a:lnSpc>
              <a:spcBef>
                <a:spcPts val="2100"/>
              </a:spcBef>
              <a:spcAft>
                <a:spcPts val="0"/>
              </a:spcAft>
              <a:buClr>
                <a:srgbClr val="444444"/>
              </a:buClr>
              <a:buSzPts val="1050"/>
              <a:buFont typeface="Open Sans"/>
              <a:buChar char="●"/>
            </a:pPr>
            <a:r>
              <a:t/>
            </a:r>
            <a:endParaRPr sz="1050">
              <a:solidFill>
                <a:srgbClr val="444444"/>
              </a:solidFill>
              <a:highlight>
                <a:srgbClr val="FFFFFF"/>
              </a:highlight>
              <a:latin typeface="Open Sans"/>
              <a:ea typeface="Open Sans"/>
              <a:cs typeface="Open Sans"/>
              <a:sym typeface="Open Sans"/>
            </a:endParaRPr>
          </a:p>
          <a:p>
            <a:pPr indent="0" lvl="0" marL="0" rtl="0" algn="l">
              <a:spcBef>
                <a:spcPts val="2100"/>
              </a:spcBef>
              <a:spcAft>
                <a:spcPts val="0"/>
              </a:spcAft>
              <a:buNone/>
            </a:pPr>
            <a:r>
              <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14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Defining stakeholders in professional writing (rhetorical perspective)</a:t>
            </a:r>
            <a:endParaRPr/>
          </a:p>
        </p:txBody>
      </p:sp>
      <p:sp>
        <p:nvSpPr>
          <p:cNvPr id="98" name="Google Shape;98;p18"/>
          <p:cNvSpPr txBox="1"/>
          <p:nvPr>
            <p:ph idx="1" type="body"/>
          </p:nvPr>
        </p:nvSpPr>
        <p:spPr>
          <a:xfrm>
            <a:off x="189975" y="1840800"/>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333333"/>
                </a:solidFill>
                <a:highlight>
                  <a:srgbClr val="FFFFFF"/>
                </a:highlight>
                <a:latin typeface="Arial"/>
                <a:ea typeface="Arial"/>
                <a:cs typeface="Arial"/>
                <a:sym typeface="Arial"/>
              </a:rPr>
              <a:t>The stakeholders in professional writing are different from the audience in that stakeholders are not likely to be readers of a business’s documents, but will still be affected by the decisions they contain. Because stakeholders are implicitly affected by a business’s decisions, it’s important that professional documents are written with their consideration. </a:t>
            </a:r>
            <a:endParaRPr sz="2400">
              <a:solidFill>
                <a:srgbClr val="333333"/>
              </a:solidFill>
              <a:highlight>
                <a:srgbClr val="FFFFFF"/>
              </a:highlight>
              <a:latin typeface="Arial"/>
              <a:ea typeface="Arial"/>
              <a:cs typeface="Arial"/>
              <a:sym typeface="Arial"/>
            </a:endParaRPr>
          </a:p>
          <a:p>
            <a:pPr indent="0" lvl="0" marL="0" rtl="0" algn="l">
              <a:spcBef>
                <a:spcPts val="1600"/>
              </a:spcBef>
              <a:spcAft>
                <a:spcPts val="1600"/>
              </a:spcAft>
              <a:buNone/>
            </a:pPr>
            <a:r>
              <a:rPr lang="en" sz="1100" u="sng">
                <a:solidFill>
                  <a:schemeClr val="hlink"/>
                </a:solidFill>
                <a:latin typeface="Arial"/>
                <a:ea typeface="Arial"/>
                <a:cs typeface="Arial"/>
                <a:sym typeface="Arial"/>
                <a:hlinkClick r:id="rId3"/>
              </a:rPr>
              <a:t>https://owl.purdue.edu/owl/subject_specific_writing/professional_technical_writing/audience_analysis/stakeholder_considerations.html</a:t>
            </a:r>
            <a:endParaRPr>
              <a:solidFill>
                <a:srgbClr val="333333"/>
              </a:solidFill>
              <a:highlight>
                <a:srgbClr val="FFFFFF"/>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250825"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Philosophy Informs Stakeholder Awareness in UCD</a:t>
            </a:r>
            <a:endParaRPr/>
          </a:p>
        </p:txBody>
      </p:sp>
      <p:sp>
        <p:nvSpPr>
          <p:cNvPr id="104" name="Google Shape;104;p19"/>
          <p:cNvSpPr txBox="1"/>
          <p:nvPr>
            <p:ph idx="1" type="body"/>
          </p:nvPr>
        </p:nvSpPr>
        <p:spPr>
          <a:xfrm>
            <a:off x="189950" y="1269675"/>
            <a:ext cx="8520600" cy="3573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333333"/>
              </a:buClr>
              <a:buSzPts val="1800"/>
              <a:buFont typeface="Arial"/>
              <a:buChar char="●"/>
            </a:pPr>
            <a:r>
              <a:rPr b="1" lang="en">
                <a:solidFill>
                  <a:srgbClr val="333333"/>
                </a:solidFill>
                <a:highlight>
                  <a:srgbClr val="FFFFFF"/>
                </a:highlight>
                <a:latin typeface="Arial"/>
                <a:ea typeface="Arial"/>
                <a:cs typeface="Arial"/>
                <a:sym typeface="Arial"/>
              </a:rPr>
              <a:t>The Utilitarian Approach</a:t>
            </a:r>
            <a:r>
              <a:rPr lang="en">
                <a:solidFill>
                  <a:srgbClr val="333333"/>
                </a:solidFill>
                <a:highlight>
                  <a:srgbClr val="FFFFFF"/>
                </a:highlight>
                <a:latin typeface="Arial"/>
                <a:ea typeface="Arial"/>
                <a:cs typeface="Arial"/>
                <a:sym typeface="Arial"/>
              </a:rPr>
              <a:t>--ethical decisions should be made with consideration of all parties who will be affected by that decision. If a business closes, how will that affect the customers and employees? Anyone else?</a:t>
            </a:r>
            <a:endParaRPr>
              <a:solidFill>
                <a:srgbClr val="333333"/>
              </a:solidFill>
              <a:highlight>
                <a:srgbClr val="FFFFFF"/>
              </a:highlight>
              <a:latin typeface="Arial"/>
              <a:ea typeface="Arial"/>
              <a:cs typeface="Arial"/>
              <a:sym typeface="Arial"/>
            </a:endParaRPr>
          </a:p>
          <a:p>
            <a:pPr indent="-342900" lvl="0" marL="457200" rtl="0" algn="l">
              <a:spcBef>
                <a:spcPts val="0"/>
              </a:spcBef>
              <a:spcAft>
                <a:spcPts val="0"/>
              </a:spcAft>
              <a:buClr>
                <a:srgbClr val="333333"/>
              </a:buClr>
              <a:buSzPts val="1800"/>
              <a:buFont typeface="Arial"/>
              <a:buChar char="●"/>
            </a:pPr>
            <a:r>
              <a:rPr b="1" lang="en">
                <a:solidFill>
                  <a:srgbClr val="333333"/>
                </a:solidFill>
                <a:highlight>
                  <a:srgbClr val="FFFFFF"/>
                </a:highlight>
                <a:latin typeface="Arial"/>
                <a:ea typeface="Arial"/>
                <a:cs typeface="Arial"/>
                <a:sym typeface="Arial"/>
              </a:rPr>
              <a:t>The Rule-based Approach</a:t>
            </a:r>
            <a:r>
              <a:rPr lang="en">
                <a:solidFill>
                  <a:srgbClr val="333333"/>
                </a:solidFill>
                <a:highlight>
                  <a:srgbClr val="FFFFFF"/>
                </a:highlight>
                <a:latin typeface="Arial"/>
                <a:ea typeface="Arial"/>
                <a:cs typeface="Arial"/>
                <a:sym typeface="Arial"/>
              </a:rPr>
              <a:t>--what rules are in place that influence this decision? Are we ignoring terms and conditions that affect individuals? What would it mean if everyone ignored the terms and conditions of a situation?</a:t>
            </a:r>
            <a:endParaRPr>
              <a:solidFill>
                <a:srgbClr val="333333"/>
              </a:solidFill>
              <a:highlight>
                <a:srgbClr val="FFFFFF"/>
              </a:highlight>
              <a:latin typeface="Arial"/>
              <a:ea typeface="Arial"/>
              <a:cs typeface="Arial"/>
              <a:sym typeface="Arial"/>
            </a:endParaRPr>
          </a:p>
          <a:p>
            <a:pPr indent="-342900" lvl="0" marL="457200" rtl="0" algn="l">
              <a:spcBef>
                <a:spcPts val="0"/>
              </a:spcBef>
              <a:spcAft>
                <a:spcPts val="0"/>
              </a:spcAft>
              <a:buClr>
                <a:srgbClr val="333333"/>
              </a:buClr>
              <a:buSzPts val="1800"/>
              <a:buFont typeface="Arial"/>
              <a:buChar char="●"/>
            </a:pPr>
            <a:r>
              <a:rPr b="1" lang="en">
                <a:solidFill>
                  <a:srgbClr val="333333"/>
                </a:solidFill>
                <a:highlight>
                  <a:srgbClr val="FFFFFF"/>
                </a:highlight>
                <a:latin typeface="Arial"/>
                <a:ea typeface="Arial"/>
                <a:cs typeface="Arial"/>
                <a:sym typeface="Arial"/>
              </a:rPr>
              <a:t>The Golden Rule</a:t>
            </a:r>
            <a:r>
              <a:rPr lang="en">
                <a:solidFill>
                  <a:srgbClr val="333333"/>
                </a:solidFill>
                <a:highlight>
                  <a:srgbClr val="FFFFFF"/>
                </a:highlight>
                <a:latin typeface="Arial"/>
                <a:ea typeface="Arial"/>
                <a:cs typeface="Arial"/>
                <a:sym typeface="Arial"/>
              </a:rPr>
              <a:t>--Treat others as you would like to be treated;  be considerate of others who are impacted by decisions. Decision makers who abide by this approach makes decision as if he or she would be affected to the same degree as others..</a:t>
            </a:r>
            <a:endParaRPr>
              <a:solidFill>
                <a:srgbClr val="333333"/>
              </a:solidFill>
              <a:highlight>
                <a:srgbClr val="FFFFFF"/>
              </a:highlight>
              <a:latin typeface="Arial"/>
              <a:ea typeface="Arial"/>
              <a:cs typeface="Arial"/>
              <a:sym typeface="Arial"/>
            </a:endParaRPr>
          </a:p>
          <a:p>
            <a:pPr indent="0" lvl="0" marL="0" rtl="0" algn="l">
              <a:spcBef>
                <a:spcPts val="800"/>
              </a:spcBef>
              <a:spcAft>
                <a:spcPts val="0"/>
              </a:spcAft>
              <a:buNone/>
            </a:pPr>
            <a:r>
              <a:rPr lang="en" sz="2400">
                <a:solidFill>
                  <a:srgbClr val="333333"/>
                </a:solidFill>
                <a:highlight>
                  <a:srgbClr val="FFFFFF"/>
                </a:highlight>
                <a:latin typeface="Arial"/>
                <a:ea typeface="Arial"/>
                <a:cs typeface="Arial"/>
                <a:sym typeface="Arial"/>
              </a:rPr>
              <a:t> </a:t>
            </a:r>
            <a:endParaRPr sz="2400">
              <a:solidFill>
                <a:srgbClr val="333333"/>
              </a:solidFill>
              <a:highlight>
                <a:srgbClr val="FFFFFF"/>
              </a:highlight>
              <a:latin typeface="Arial"/>
              <a:ea typeface="Arial"/>
              <a:cs typeface="Arial"/>
              <a:sym typeface="Arial"/>
            </a:endParaRPr>
          </a:p>
          <a:p>
            <a:pPr indent="0" lvl="0" marL="0" rtl="0" algn="l">
              <a:spcBef>
                <a:spcPts val="1600"/>
              </a:spcBef>
              <a:spcAft>
                <a:spcPts val="1600"/>
              </a:spcAft>
              <a:buNone/>
            </a:pPr>
            <a:r>
              <a:rPr lang="en" sz="1000">
                <a:solidFill>
                  <a:srgbClr val="333333"/>
                </a:solidFill>
                <a:highlight>
                  <a:srgbClr val="FFFFFF"/>
                </a:highlight>
                <a:latin typeface="Arial"/>
                <a:ea typeface="Arial"/>
                <a:cs typeface="Arial"/>
                <a:sym typeface="Arial"/>
              </a:rPr>
              <a:t>Adapted from </a:t>
            </a:r>
            <a:r>
              <a:rPr lang="en" sz="1100" u="sng">
                <a:solidFill>
                  <a:schemeClr val="hlink"/>
                </a:solidFill>
                <a:latin typeface="Arial"/>
                <a:ea typeface="Arial"/>
                <a:cs typeface="Arial"/>
                <a:sym typeface="Arial"/>
                <a:hlinkClick r:id="rId3"/>
              </a:rPr>
              <a:t>https://owl.purdue.edu/owl/subject_specific_writing/professional_technical_writing/audience_analysis/stakeholder_considerations.html</a:t>
            </a:r>
            <a:endParaRPr>
              <a:solidFill>
                <a:srgbClr val="333333"/>
              </a:solidFill>
              <a:highlight>
                <a:srgbClr val="FFFFFF"/>
              </a:highlight>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250825" y="190750"/>
            <a:ext cx="8520600" cy="179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there’s time, discuss at your table--can you think of examples where decision makers failed? How can you prevent such failures with your app?</a:t>
            </a:r>
            <a:endParaRPr/>
          </a:p>
        </p:txBody>
      </p:sp>
      <p:sp>
        <p:nvSpPr>
          <p:cNvPr id="110" name="Google Shape;110;p20"/>
          <p:cNvSpPr txBox="1"/>
          <p:nvPr>
            <p:ph idx="1" type="body"/>
          </p:nvPr>
        </p:nvSpPr>
        <p:spPr>
          <a:xfrm>
            <a:off x="189950" y="1988750"/>
            <a:ext cx="8520600" cy="2122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333333"/>
              </a:buClr>
              <a:buSzPts val="1800"/>
              <a:buFont typeface="Arial"/>
              <a:buChar char="●"/>
            </a:pPr>
            <a:r>
              <a:rPr b="1" lang="en">
                <a:solidFill>
                  <a:srgbClr val="333333"/>
                </a:solidFill>
                <a:highlight>
                  <a:srgbClr val="FFFFFF"/>
                </a:highlight>
                <a:latin typeface="Arial"/>
                <a:ea typeface="Arial"/>
                <a:cs typeface="Arial"/>
                <a:sym typeface="Arial"/>
              </a:rPr>
              <a:t>The Utilitarian Approach</a:t>
            </a:r>
            <a:r>
              <a:rPr lang="en">
                <a:solidFill>
                  <a:srgbClr val="333333"/>
                </a:solidFill>
                <a:highlight>
                  <a:srgbClr val="FFFFFF"/>
                </a:highlight>
                <a:latin typeface="Arial"/>
                <a:ea typeface="Arial"/>
                <a:cs typeface="Arial"/>
                <a:sym typeface="Arial"/>
              </a:rPr>
              <a:t>--ethical decisions should be made with consideration of all parties who will be affected by that decision. </a:t>
            </a:r>
            <a:endParaRPr>
              <a:solidFill>
                <a:srgbClr val="333333"/>
              </a:solidFill>
              <a:highlight>
                <a:srgbClr val="FFFFFF"/>
              </a:highlight>
              <a:latin typeface="Arial"/>
              <a:ea typeface="Arial"/>
              <a:cs typeface="Arial"/>
              <a:sym typeface="Arial"/>
            </a:endParaRPr>
          </a:p>
          <a:p>
            <a:pPr indent="-342900" lvl="0" marL="457200" rtl="0" algn="l">
              <a:spcBef>
                <a:spcPts val="0"/>
              </a:spcBef>
              <a:spcAft>
                <a:spcPts val="0"/>
              </a:spcAft>
              <a:buClr>
                <a:srgbClr val="333333"/>
              </a:buClr>
              <a:buSzPts val="1800"/>
              <a:buFont typeface="Arial"/>
              <a:buChar char="●"/>
            </a:pPr>
            <a:r>
              <a:rPr b="1" lang="en">
                <a:solidFill>
                  <a:srgbClr val="333333"/>
                </a:solidFill>
                <a:highlight>
                  <a:srgbClr val="FFFFFF"/>
                </a:highlight>
                <a:latin typeface="Arial"/>
                <a:ea typeface="Arial"/>
                <a:cs typeface="Arial"/>
                <a:sym typeface="Arial"/>
              </a:rPr>
              <a:t>The Rule-based Approach</a:t>
            </a:r>
            <a:r>
              <a:rPr lang="en">
                <a:solidFill>
                  <a:srgbClr val="333333"/>
                </a:solidFill>
                <a:highlight>
                  <a:srgbClr val="FFFFFF"/>
                </a:highlight>
                <a:latin typeface="Arial"/>
                <a:ea typeface="Arial"/>
                <a:cs typeface="Arial"/>
                <a:sym typeface="Arial"/>
              </a:rPr>
              <a:t>--what rules are in place that influence this decision? Are we ignoring terms and conditions that affect individuals? </a:t>
            </a:r>
            <a:endParaRPr>
              <a:solidFill>
                <a:srgbClr val="333333"/>
              </a:solidFill>
              <a:highlight>
                <a:srgbClr val="FFFFFF"/>
              </a:highlight>
              <a:latin typeface="Arial"/>
              <a:ea typeface="Arial"/>
              <a:cs typeface="Arial"/>
              <a:sym typeface="Arial"/>
            </a:endParaRPr>
          </a:p>
          <a:p>
            <a:pPr indent="-342900" lvl="0" marL="457200" rtl="0" algn="l">
              <a:spcBef>
                <a:spcPts val="0"/>
              </a:spcBef>
              <a:spcAft>
                <a:spcPts val="0"/>
              </a:spcAft>
              <a:buClr>
                <a:srgbClr val="333333"/>
              </a:buClr>
              <a:buSzPts val="1800"/>
              <a:buFont typeface="Arial"/>
              <a:buChar char="●"/>
            </a:pPr>
            <a:r>
              <a:rPr b="1" lang="en">
                <a:solidFill>
                  <a:srgbClr val="333333"/>
                </a:solidFill>
                <a:highlight>
                  <a:srgbClr val="FFFFFF"/>
                </a:highlight>
                <a:latin typeface="Arial"/>
                <a:ea typeface="Arial"/>
                <a:cs typeface="Arial"/>
                <a:sym typeface="Arial"/>
              </a:rPr>
              <a:t>The Golden Rule</a:t>
            </a:r>
            <a:r>
              <a:rPr lang="en">
                <a:solidFill>
                  <a:srgbClr val="333333"/>
                </a:solidFill>
                <a:highlight>
                  <a:srgbClr val="FFFFFF"/>
                </a:highlight>
                <a:latin typeface="Arial"/>
                <a:ea typeface="Arial"/>
                <a:cs typeface="Arial"/>
                <a:sym typeface="Arial"/>
              </a:rPr>
              <a:t>--Treat others as you would like to be treated;  be considerate of others who are impacted by decisions. </a:t>
            </a:r>
            <a:endParaRPr>
              <a:solidFill>
                <a:srgbClr val="333333"/>
              </a:solidFill>
              <a:highlight>
                <a:srgbClr val="FFFFFF"/>
              </a:highlight>
              <a:latin typeface="Arial"/>
              <a:ea typeface="Arial"/>
              <a:cs typeface="Arial"/>
              <a:sym typeface="Arial"/>
            </a:endParaRPr>
          </a:p>
          <a:p>
            <a:pPr indent="0" lvl="0" marL="0" rtl="0" algn="l">
              <a:spcBef>
                <a:spcPts val="800"/>
              </a:spcBef>
              <a:spcAft>
                <a:spcPts val="0"/>
              </a:spcAft>
              <a:buNone/>
            </a:pPr>
            <a:r>
              <a:t/>
            </a:r>
            <a:endParaRPr sz="2400">
              <a:solidFill>
                <a:srgbClr val="333333"/>
              </a:solidFill>
              <a:highlight>
                <a:srgbClr val="FFFFFF"/>
              </a:highlight>
              <a:latin typeface="Arial"/>
              <a:ea typeface="Arial"/>
              <a:cs typeface="Arial"/>
              <a:sym typeface="Arial"/>
            </a:endParaRPr>
          </a:p>
          <a:p>
            <a:pPr indent="0" lvl="0" marL="0" rtl="0" algn="l">
              <a:spcBef>
                <a:spcPts val="1600"/>
              </a:spcBef>
              <a:spcAft>
                <a:spcPts val="1600"/>
              </a:spcAft>
              <a:buNone/>
            </a:pPr>
            <a:r>
              <a:rPr lang="en" sz="1000">
                <a:solidFill>
                  <a:srgbClr val="333333"/>
                </a:solidFill>
                <a:highlight>
                  <a:srgbClr val="FFFFFF"/>
                </a:highlight>
                <a:latin typeface="Arial"/>
                <a:ea typeface="Arial"/>
                <a:cs typeface="Arial"/>
                <a:sym typeface="Arial"/>
              </a:rPr>
              <a:t>Adapted from </a:t>
            </a:r>
            <a:r>
              <a:rPr lang="en" sz="1100" u="sng">
                <a:solidFill>
                  <a:schemeClr val="hlink"/>
                </a:solidFill>
                <a:latin typeface="Arial"/>
                <a:ea typeface="Arial"/>
                <a:cs typeface="Arial"/>
                <a:sym typeface="Arial"/>
                <a:hlinkClick r:id="rId3"/>
              </a:rPr>
              <a:t>https://owl.purdue.edu/owl/subject_specific_writing/professional_technical_writing/audience_analysis/stakeholder_considerations.html</a:t>
            </a:r>
            <a:endParaRPr>
              <a:solidFill>
                <a:srgbClr val="333333"/>
              </a:solidFill>
              <a:highlight>
                <a:srgbClr val="FFFFFF"/>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